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5143500" cy="9144000"/>
  <p:embeddedFontLst>
    <p:embeddedFont>
      <p:font typeface="Caveat"/>
      <p:regular r:id="rId28"/>
      <p:bold r:id="rId29"/>
    </p:embeddedFont>
    <p:embeddedFont>
      <p:font typeface="Space Grotesk Light"/>
      <p:regular r:id="rId30"/>
      <p:bold r:id="rId31"/>
    </p:embeddedFont>
    <p:embeddedFont>
      <p:font typeface="Space Grotesk Medium"/>
      <p:regular r:id="rId32"/>
      <p:bold r:id="rId33"/>
    </p:embeddedFont>
    <p:embeddedFont>
      <p:font typeface="Space Grotesk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hLAzCDUQHWSWpv4Ej4XKKaFZPs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Caveat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ve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paceGroteskLight-bold.fntdata"/><Relationship Id="rId30" Type="http://schemas.openxmlformats.org/officeDocument/2006/relationships/font" Target="fonts/SpaceGroteskLight-regular.fntdata"/><Relationship Id="rId11" Type="http://schemas.openxmlformats.org/officeDocument/2006/relationships/slide" Target="slides/slide7.xml"/><Relationship Id="rId33" Type="http://schemas.openxmlformats.org/officeDocument/2006/relationships/font" Target="fonts/SpaceGroteskMedium-bold.fntdata"/><Relationship Id="rId10" Type="http://schemas.openxmlformats.org/officeDocument/2006/relationships/slide" Target="slides/slide6.xml"/><Relationship Id="rId32" Type="http://schemas.openxmlformats.org/officeDocument/2006/relationships/font" Target="fonts/SpaceGroteskMedium-regular.fntdata"/><Relationship Id="rId13" Type="http://schemas.openxmlformats.org/officeDocument/2006/relationships/slide" Target="slides/slide9.xml"/><Relationship Id="rId35" Type="http://schemas.openxmlformats.org/officeDocument/2006/relationships/font" Target="fonts/SpaceGrotesk-bold.fntdata"/><Relationship Id="rId12" Type="http://schemas.openxmlformats.org/officeDocument/2006/relationships/slide" Target="slides/slide8.xml"/><Relationship Id="rId34" Type="http://schemas.openxmlformats.org/officeDocument/2006/relationships/font" Target="fonts/SpaceGrotesk-regular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d095fe9abc_0_485:notes"/>
          <p:cNvSpPr/>
          <p:nvPr>
            <p:ph idx="2" type="sldImg"/>
          </p:nvPr>
        </p:nvSpPr>
        <p:spPr>
          <a:xfrm>
            <a:off x="28575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3d095fe9abc_0_485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3d095fe9abc_0_485:notes"/>
          <p:cNvSpPr txBox="1"/>
          <p:nvPr>
            <p:ph idx="12" type="sldNum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d095fe9abc_0_936:notes"/>
          <p:cNvSpPr/>
          <p:nvPr>
            <p:ph idx="2" type="sldImg"/>
          </p:nvPr>
        </p:nvSpPr>
        <p:spPr>
          <a:xfrm>
            <a:off x="28575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3d095fe9abc_0_936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g3d095fe9abc_0_936:notes"/>
          <p:cNvSpPr txBox="1"/>
          <p:nvPr>
            <p:ph idx="12" type="sldNum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d095fe9abc_0_1838:notes"/>
          <p:cNvSpPr/>
          <p:nvPr>
            <p:ph idx="2" type="sldImg"/>
          </p:nvPr>
        </p:nvSpPr>
        <p:spPr>
          <a:xfrm>
            <a:off x="28575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3d095fe9abc_0_1838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3" name="Google Shape;363;g3d095fe9abc_0_1838:notes"/>
          <p:cNvSpPr txBox="1"/>
          <p:nvPr>
            <p:ph idx="12" type="sldNum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095fe9abc_0_0:notes"/>
          <p:cNvSpPr/>
          <p:nvPr>
            <p:ph idx="2" type="sldImg"/>
          </p:nvPr>
        </p:nvSpPr>
        <p:spPr>
          <a:xfrm>
            <a:off x="28575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g3d095fe9abc_0_0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d095fe9abc_0_1387:notes"/>
          <p:cNvSpPr/>
          <p:nvPr>
            <p:ph idx="2" type="sldImg"/>
          </p:nvPr>
        </p:nvSpPr>
        <p:spPr>
          <a:xfrm>
            <a:off x="28575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g3d095fe9abc_0_1387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6" name="Google Shape;416;g3d095fe9abc_0_1387:notes"/>
          <p:cNvSpPr txBox="1"/>
          <p:nvPr>
            <p:ph idx="12" type="sldNum"/>
          </p:nvPr>
        </p:nvSpPr>
        <p:spPr>
          <a:xfrm>
            <a:off x="0" y="0"/>
            <a:ext cx="225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d7ae81726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3d7ae81726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3d7ae817261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d4b82a9e6a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d4b82a9e6a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3d4b82a9e6a_1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d7ae817261_1_22:notes"/>
          <p:cNvSpPr/>
          <p:nvPr>
            <p:ph idx="2" type="sldImg"/>
          </p:nvPr>
        </p:nvSpPr>
        <p:spPr>
          <a:xfrm>
            <a:off x="28575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g3d7ae817261_1_22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4b82a9e6a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4b82a9e6a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3d4b82a9e6a_1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095fe9abc_0_7:notes"/>
          <p:cNvSpPr/>
          <p:nvPr>
            <p:ph idx="2" type="sldImg"/>
          </p:nvPr>
        </p:nvSpPr>
        <p:spPr>
          <a:xfrm>
            <a:off x="28575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3d095fe9abc_0_7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Alt 1">
  <p:cSld name="BLANK_1_1_1_1_1_1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g3d095fe9abc_0_454"/>
          <p:cNvGrpSpPr/>
          <p:nvPr/>
        </p:nvGrpSpPr>
        <p:grpSpPr>
          <a:xfrm>
            <a:off x="0" y="0"/>
            <a:ext cx="9144000" cy="2859050"/>
            <a:chOff x="0" y="0"/>
            <a:chExt cx="9144000" cy="2859050"/>
          </a:xfrm>
        </p:grpSpPr>
        <p:grpSp>
          <p:nvGrpSpPr>
            <p:cNvPr id="13" name="Google Shape;13;g3d095fe9abc_0_454"/>
            <p:cNvGrpSpPr/>
            <p:nvPr/>
          </p:nvGrpSpPr>
          <p:grpSpPr>
            <a:xfrm>
              <a:off x="2700100" y="175"/>
              <a:ext cx="6443900" cy="2858875"/>
              <a:chOff x="2700100" y="175"/>
              <a:chExt cx="6443900" cy="2858875"/>
            </a:xfrm>
          </p:grpSpPr>
          <p:sp>
            <p:nvSpPr>
              <p:cNvPr id="14" name="Google Shape;14;g3d095fe9abc_0_454"/>
              <p:cNvSpPr/>
              <p:nvPr/>
            </p:nvSpPr>
            <p:spPr>
              <a:xfrm>
                <a:off x="2700100" y="1225675"/>
                <a:ext cx="783600" cy="903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Space Grotesk Medium"/>
                  <a:ea typeface="Space Grotesk Medium"/>
                  <a:cs typeface="Space Grotesk Medium"/>
                  <a:sym typeface="Space Grotesk Medium"/>
                </a:endParaRPr>
              </a:p>
            </p:txBody>
          </p:sp>
          <p:sp>
            <p:nvSpPr>
              <p:cNvPr id="15" name="Google Shape;15;g3d095fe9abc_0_454"/>
              <p:cNvSpPr/>
              <p:nvPr/>
            </p:nvSpPr>
            <p:spPr>
              <a:xfrm>
                <a:off x="3463000" y="1250450"/>
                <a:ext cx="1434000" cy="1608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Space Grotesk Medium"/>
                  <a:ea typeface="Space Grotesk Medium"/>
                  <a:cs typeface="Space Grotesk Medium"/>
                  <a:sym typeface="Space Grotesk Medium"/>
                </a:endParaRPr>
              </a:p>
            </p:txBody>
          </p:sp>
          <p:sp>
            <p:nvSpPr>
              <p:cNvPr id="16" name="Google Shape;16;g3d095fe9abc_0_454"/>
              <p:cNvSpPr/>
              <p:nvPr/>
            </p:nvSpPr>
            <p:spPr>
              <a:xfrm>
                <a:off x="4636475" y="175"/>
                <a:ext cx="1659300" cy="1398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Space Grotesk Medium"/>
                  <a:ea typeface="Space Grotesk Medium"/>
                  <a:cs typeface="Space Grotesk Medium"/>
                  <a:sym typeface="Space Grotesk Medium"/>
                </a:endParaRPr>
              </a:p>
            </p:txBody>
          </p:sp>
          <p:sp>
            <p:nvSpPr>
              <p:cNvPr id="17" name="Google Shape;17;g3d095fe9abc_0_454"/>
              <p:cNvSpPr/>
              <p:nvPr/>
            </p:nvSpPr>
            <p:spPr>
              <a:xfrm>
                <a:off x="6295800" y="1399075"/>
                <a:ext cx="783600" cy="73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Space Grotesk Medium"/>
                  <a:ea typeface="Space Grotesk Medium"/>
                  <a:cs typeface="Space Grotesk Medium"/>
                  <a:sym typeface="Space Grotesk Medium"/>
                </a:endParaRPr>
              </a:p>
            </p:txBody>
          </p:sp>
          <p:sp>
            <p:nvSpPr>
              <p:cNvPr id="18" name="Google Shape;18;g3d095fe9abc_0_454"/>
              <p:cNvSpPr/>
              <p:nvPr/>
            </p:nvSpPr>
            <p:spPr>
              <a:xfrm>
                <a:off x="7745100" y="175"/>
                <a:ext cx="1398900" cy="1398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Space Grotesk Medium"/>
                  <a:ea typeface="Space Grotesk Medium"/>
                  <a:cs typeface="Space Grotesk Medium"/>
                  <a:sym typeface="Space Grotesk Medium"/>
                </a:endParaRPr>
              </a:p>
            </p:txBody>
          </p:sp>
          <p:sp>
            <p:nvSpPr>
              <p:cNvPr id="19" name="Google Shape;19;g3d095fe9abc_0_454"/>
              <p:cNvSpPr/>
              <p:nvPr/>
            </p:nvSpPr>
            <p:spPr>
              <a:xfrm>
                <a:off x="6961500" y="175"/>
                <a:ext cx="866100" cy="73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Space Grotesk Medium"/>
                  <a:ea typeface="Space Grotesk Medium"/>
                  <a:cs typeface="Space Grotesk Medium"/>
                  <a:sym typeface="Space Grotesk Medium"/>
                </a:endParaRPr>
              </a:p>
            </p:txBody>
          </p:sp>
        </p:grpSp>
        <p:grpSp>
          <p:nvGrpSpPr>
            <p:cNvPr id="20" name="Google Shape;20;g3d095fe9abc_0_454"/>
            <p:cNvGrpSpPr/>
            <p:nvPr/>
          </p:nvGrpSpPr>
          <p:grpSpPr>
            <a:xfrm>
              <a:off x="0" y="0"/>
              <a:ext cx="4896900" cy="2797700"/>
              <a:chOff x="0" y="0"/>
              <a:chExt cx="4896900" cy="2797700"/>
            </a:xfrm>
          </p:grpSpPr>
          <p:sp>
            <p:nvSpPr>
              <p:cNvPr id="21" name="Google Shape;21;g3d095fe9abc_0_454"/>
              <p:cNvSpPr/>
              <p:nvPr/>
            </p:nvSpPr>
            <p:spPr>
              <a:xfrm>
                <a:off x="0" y="1398800"/>
                <a:ext cx="1398900" cy="1398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Space Grotesk Medium"/>
                  <a:ea typeface="Space Grotesk Medium"/>
                  <a:cs typeface="Space Grotesk Medium"/>
                  <a:sym typeface="Space Grotesk Medium"/>
                </a:endParaRPr>
              </a:p>
            </p:txBody>
          </p:sp>
          <p:sp>
            <p:nvSpPr>
              <p:cNvPr id="22" name="Google Shape;22;g3d095fe9abc_0_454"/>
              <p:cNvSpPr/>
              <p:nvPr/>
            </p:nvSpPr>
            <p:spPr>
              <a:xfrm>
                <a:off x="1398900" y="0"/>
                <a:ext cx="3498000" cy="1398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Space Grotesk Medium"/>
                  <a:ea typeface="Space Grotesk Medium"/>
                  <a:cs typeface="Space Grotesk Medium"/>
                  <a:sym typeface="Space Grotesk Medium"/>
                </a:endParaRPr>
              </a:p>
            </p:txBody>
          </p:sp>
        </p:grpSp>
      </p:grpSp>
      <p:sp>
        <p:nvSpPr>
          <p:cNvPr id="23" name="Google Shape;23;g3d095fe9abc_0_454"/>
          <p:cNvSpPr txBox="1"/>
          <p:nvPr>
            <p:ph idx="1" type="subTitle"/>
          </p:nvPr>
        </p:nvSpPr>
        <p:spPr>
          <a:xfrm>
            <a:off x="1821150" y="252600"/>
            <a:ext cx="26535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pace Grotesk Medium"/>
              <a:buNone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pace Grotesk Medium"/>
              <a:buNone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pace Grotesk Medium"/>
              <a:buNone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pace Grotesk Medium"/>
              <a:buNone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pace Grotesk Medium"/>
              <a:buNone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pace Grotesk Medium"/>
              <a:buNone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pace Grotesk Medium"/>
              <a:buNone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pace Grotesk Medium"/>
              <a:buNone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pace Grotesk Medium"/>
              <a:buNone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9pPr>
          </a:lstStyle>
          <a:p/>
        </p:txBody>
      </p:sp>
      <p:sp>
        <p:nvSpPr>
          <p:cNvPr id="24" name="Google Shape;24;g3d095fe9abc_0_454"/>
          <p:cNvSpPr txBox="1"/>
          <p:nvPr>
            <p:ph type="title"/>
          </p:nvPr>
        </p:nvSpPr>
        <p:spPr>
          <a:xfrm>
            <a:off x="252600" y="4124825"/>
            <a:ext cx="86388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700"/>
              <a:buFont typeface="Space Grotesk"/>
              <a:buNone/>
              <a:defRPr sz="7700">
                <a:solidFill>
                  <a:schemeClr val="lt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700"/>
              <a:buNone/>
              <a:defRPr sz="77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700"/>
              <a:buNone/>
              <a:defRPr sz="77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700"/>
              <a:buNone/>
              <a:defRPr sz="77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700"/>
              <a:buNone/>
              <a:defRPr sz="77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700"/>
              <a:buNone/>
              <a:defRPr sz="77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700"/>
              <a:buNone/>
              <a:defRPr sz="77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700"/>
              <a:buNone/>
              <a:defRPr sz="77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700"/>
              <a:buNone/>
              <a:defRPr sz="77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68">
          <p15:clr>
            <a:srgbClr val="E46962"/>
          </p15:clr>
        </p15:guide>
        <p15:guide id="2" orient="horz" pos="468">
          <p15:clr>
            <a:srgbClr val="E46962"/>
          </p15:clr>
        </p15:guide>
        <p15:guide id="3" pos="5601">
          <p15:clr>
            <a:srgbClr val="E46962"/>
          </p15:clr>
        </p15:guide>
        <p15:guide id="4" orient="horz" pos="3081">
          <p15:clr>
            <a:srgbClr val="E46962"/>
          </p15:clr>
        </p15:guide>
        <p15:guide id="5" pos="5292">
          <p15:clr>
            <a:srgbClr val="E46962"/>
          </p15:clr>
        </p15:guide>
        <p15:guide id="6" orient="horz" pos="277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1">
  <p:cSld name="BLANK_1_1_1_1_1_1_1_1_1_1_1_1_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d095fe9abc_0_468"/>
          <p:cNvSpPr/>
          <p:nvPr/>
        </p:nvSpPr>
        <p:spPr>
          <a:xfrm>
            <a:off x="6462300" y="2136900"/>
            <a:ext cx="2681700" cy="11472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7" name="Google Shape;27;g3d095fe9abc_0_468"/>
          <p:cNvSpPr/>
          <p:nvPr/>
        </p:nvSpPr>
        <p:spPr>
          <a:xfrm>
            <a:off x="6094200" y="0"/>
            <a:ext cx="3049800" cy="67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28" name="Google Shape;28;g3d095fe9abc_0_468"/>
          <p:cNvSpPr/>
          <p:nvPr/>
        </p:nvSpPr>
        <p:spPr>
          <a:xfrm>
            <a:off x="5759200" y="313425"/>
            <a:ext cx="3049800" cy="36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29" name="Google Shape;29;g3d095fe9abc_0_468"/>
          <p:cNvSpPr/>
          <p:nvPr/>
        </p:nvSpPr>
        <p:spPr>
          <a:xfrm rot="-5400000">
            <a:off x="5529300" y="2510100"/>
            <a:ext cx="468000" cy="4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0" name="Google Shape;30;g3d095fe9abc_0_468"/>
          <p:cNvSpPr/>
          <p:nvPr/>
        </p:nvSpPr>
        <p:spPr>
          <a:xfrm>
            <a:off x="4728000" y="2032675"/>
            <a:ext cx="1408200" cy="147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31" name="Google Shape;31;g3d095fe9abc_0_468"/>
          <p:cNvGrpSpPr/>
          <p:nvPr/>
        </p:nvGrpSpPr>
        <p:grpSpPr>
          <a:xfrm>
            <a:off x="3632100" y="0"/>
            <a:ext cx="5511900" cy="5143525"/>
            <a:chOff x="3632100" y="0"/>
            <a:chExt cx="5511900" cy="5143525"/>
          </a:xfrm>
        </p:grpSpPr>
        <p:sp>
          <p:nvSpPr>
            <p:cNvPr id="32" name="Google Shape;32;g3d095fe9abc_0_468"/>
            <p:cNvSpPr/>
            <p:nvPr/>
          </p:nvSpPr>
          <p:spPr>
            <a:xfrm>
              <a:off x="6462300" y="1441775"/>
              <a:ext cx="2681700" cy="11472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endParaRPr>
            </a:p>
          </p:txBody>
        </p:sp>
        <p:sp>
          <p:nvSpPr>
            <p:cNvPr id="33" name="Google Shape;33;g3d095fe9abc_0_468"/>
            <p:cNvSpPr/>
            <p:nvPr/>
          </p:nvSpPr>
          <p:spPr>
            <a:xfrm>
              <a:off x="6462300" y="3103775"/>
              <a:ext cx="2681700" cy="20397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endParaRPr>
            </a:p>
          </p:txBody>
        </p:sp>
        <p:sp>
          <p:nvSpPr>
            <p:cNvPr id="34" name="Google Shape;34;g3d095fe9abc_0_468"/>
            <p:cNvSpPr/>
            <p:nvPr/>
          </p:nvSpPr>
          <p:spPr>
            <a:xfrm>
              <a:off x="4153925" y="1416600"/>
              <a:ext cx="1570200" cy="67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endParaRPr>
            </a:p>
          </p:txBody>
        </p:sp>
        <p:sp>
          <p:nvSpPr>
            <p:cNvPr id="35" name="Google Shape;35;g3d095fe9abc_0_468"/>
            <p:cNvSpPr/>
            <p:nvPr/>
          </p:nvSpPr>
          <p:spPr>
            <a:xfrm>
              <a:off x="4196325" y="4236925"/>
              <a:ext cx="2376000" cy="90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endParaRPr>
            </a:p>
          </p:txBody>
        </p:sp>
        <p:sp>
          <p:nvSpPr>
            <p:cNvPr id="36" name="Google Shape;36;g3d095fe9abc_0_468"/>
            <p:cNvSpPr/>
            <p:nvPr/>
          </p:nvSpPr>
          <p:spPr>
            <a:xfrm>
              <a:off x="3632100" y="0"/>
              <a:ext cx="5511900" cy="1473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endParaRPr>
            </a:p>
          </p:txBody>
        </p:sp>
      </p:grpSp>
      <p:sp>
        <p:nvSpPr>
          <p:cNvPr id="37" name="Google Shape;37;g3d095fe9abc_0_468"/>
          <p:cNvSpPr txBox="1"/>
          <p:nvPr>
            <p:ph idx="1" type="subTitle"/>
          </p:nvPr>
        </p:nvSpPr>
        <p:spPr>
          <a:xfrm>
            <a:off x="160431" y="168104"/>
            <a:ext cx="2653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>
                <a:highlight>
                  <a:schemeClr val="lt2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1500">
                <a:highlight>
                  <a:schemeClr val="lt2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1500">
                <a:highlight>
                  <a:schemeClr val="lt2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1500">
                <a:highlight>
                  <a:schemeClr val="lt2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1500">
                <a:highlight>
                  <a:schemeClr val="lt2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1500">
                <a:highlight>
                  <a:schemeClr val="lt2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1500">
                <a:highlight>
                  <a:schemeClr val="lt2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1500">
                <a:highlight>
                  <a:schemeClr val="lt2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pace Grotesk"/>
              <a:buNone/>
              <a:defRPr sz="1500"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38" name="Google Shape;38;g3d095fe9abc_0_468"/>
          <p:cNvSpPr txBox="1"/>
          <p:nvPr>
            <p:ph idx="2" type="body"/>
          </p:nvPr>
        </p:nvSpPr>
        <p:spPr>
          <a:xfrm>
            <a:off x="252600" y="3797350"/>
            <a:ext cx="30498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pace Grotesk Medium"/>
              <a:buChar char="●"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indent="-2921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Space Grotesk Medium"/>
              <a:buChar char="○"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2pPr>
            <a:lvl3pPr indent="-2921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Space Grotesk Medium"/>
              <a:buChar char="■"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3pPr>
            <a:lvl4pPr indent="-2921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Space Grotesk Medium"/>
              <a:buChar char="●"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4pPr>
            <a:lvl5pPr indent="-2921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Space Grotesk Medium"/>
              <a:buChar char="○"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5pPr>
            <a:lvl6pPr indent="-2921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Space Grotesk Medium"/>
              <a:buChar char="■"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6pPr>
            <a:lvl7pPr indent="-2921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Space Grotesk Medium"/>
              <a:buChar char="●"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7pPr>
            <a:lvl8pPr indent="-2921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Space Grotesk Medium"/>
              <a:buChar char="○"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8pPr>
            <a:lvl9pPr indent="-2921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Space Grotesk Medium"/>
              <a:buChar char="■"/>
              <a:defRPr sz="1000">
                <a:latin typeface="Space Grotesk Medium"/>
                <a:ea typeface="Space Grotesk Medium"/>
                <a:cs typeface="Space Grotesk Medium"/>
                <a:sym typeface="Space Grotesk Medium"/>
              </a:defRPr>
            </a:lvl9pPr>
          </a:lstStyle>
          <a:p/>
        </p:txBody>
      </p:sp>
      <p:sp>
        <p:nvSpPr>
          <p:cNvPr id="39" name="Google Shape;39;g3d095fe9abc_0_468"/>
          <p:cNvSpPr txBox="1"/>
          <p:nvPr>
            <p:ph type="title"/>
          </p:nvPr>
        </p:nvSpPr>
        <p:spPr>
          <a:xfrm>
            <a:off x="252600" y="2841100"/>
            <a:ext cx="42882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Font typeface="Space Grotesk Medium"/>
              <a:buNone/>
              <a:defRPr sz="3500">
                <a:highlight>
                  <a:schemeClr val="lt2"/>
                </a:highlight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3900">
                <a:highlight>
                  <a:schemeClr val="lt2"/>
                </a:highlight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3900">
                <a:highlight>
                  <a:schemeClr val="lt2"/>
                </a:highlight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3900">
                <a:highlight>
                  <a:schemeClr val="lt2"/>
                </a:highlight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3900">
                <a:highlight>
                  <a:schemeClr val="lt2"/>
                </a:highlight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3900">
                <a:highlight>
                  <a:schemeClr val="lt2"/>
                </a:highlight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3900">
                <a:highlight>
                  <a:schemeClr val="lt2"/>
                </a:highlight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3900">
                <a:highlight>
                  <a:schemeClr val="lt2"/>
                </a:highlight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Space Grotesk Medium"/>
              <a:buNone/>
              <a:defRPr sz="3900"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40" name="Google Shape;40;g3d095fe9abc_0_468"/>
          <p:cNvSpPr/>
          <p:nvPr>
            <p:ph idx="3" type="pic"/>
          </p:nvPr>
        </p:nvSpPr>
        <p:spPr>
          <a:xfrm>
            <a:off x="4634854" y="627935"/>
            <a:ext cx="3444300" cy="3271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468">
          <p15:clr>
            <a:srgbClr val="E46962"/>
          </p15:clr>
        </p15:guide>
        <p15:guide id="2" orient="horz" pos="468">
          <p15:clr>
            <a:srgbClr val="E46962"/>
          </p15:clr>
        </p15:guide>
        <p15:guide id="3" pos="5601">
          <p15:clr>
            <a:srgbClr val="E46962"/>
          </p15:clr>
        </p15:guide>
        <p15:guide id="4" orient="horz" pos="3081">
          <p15:clr>
            <a:srgbClr val="E46962"/>
          </p15:clr>
        </p15:guide>
        <p15:guide id="5" pos="159">
          <p15:clr>
            <a:srgbClr val="E46962"/>
          </p15:clr>
        </p15:guide>
        <p15:guide id="6" pos="529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d7ae817261_1_4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g3d7ae817261_1_469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g3d7ae817261_1_469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5298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/>
          <p:nvPr/>
        </p:nvSpPr>
        <p:spPr>
          <a:xfrm>
            <a:off x="6812288" y="0"/>
            <a:ext cx="2286000" cy="5143500"/>
          </a:xfrm>
          <a:prstGeom prst="rect">
            <a:avLst/>
          </a:prstGeom>
          <a:solidFill>
            <a:srgbClr val="E07B54">
              <a:alpha val="25098"/>
            </a:srgbClr>
          </a:solidFill>
          <a:ln cap="flat" cmpd="sng" w="12700">
            <a:solidFill>
              <a:srgbClr val="E07B54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"/>
          <p:cNvSpPr/>
          <p:nvPr/>
        </p:nvSpPr>
        <p:spPr>
          <a:xfrm>
            <a:off x="7132320" y="3200400"/>
            <a:ext cx="1645920" cy="1645920"/>
          </a:xfrm>
          <a:prstGeom prst="ellipse">
            <a:avLst/>
          </a:prstGeom>
          <a:solidFill>
            <a:srgbClr val="F4A261"/>
          </a:solidFill>
          <a:ln cap="flat" cmpd="sng" w="12700">
            <a:solidFill>
              <a:schemeClr val="accent2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/>
          <p:nvPr/>
        </p:nvSpPr>
        <p:spPr>
          <a:xfrm>
            <a:off x="7498088" y="274320"/>
            <a:ext cx="914400" cy="914400"/>
          </a:xfrm>
          <a:prstGeom prst="ellipse">
            <a:avLst/>
          </a:prstGeom>
          <a:solidFill>
            <a:srgbClr val="2B7A78">
              <a:alpha val="50196"/>
            </a:srgbClr>
          </a:solidFill>
          <a:ln cap="flat" cmpd="sng" w="12700">
            <a:solidFill>
              <a:srgbClr val="2B7A78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/>
          <p:nvPr/>
        </p:nvSpPr>
        <p:spPr>
          <a:xfrm>
            <a:off x="548650" y="568497"/>
            <a:ext cx="6217800" cy="19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Takım </a:t>
            </a:r>
            <a:endParaRPr b="1" i="0" sz="4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Olmak </a:t>
            </a:r>
            <a:endParaRPr b="1" i="0" sz="4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101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506990" y="3330820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DD5EA"/>
              </a:buClr>
              <a:buSzPts val="2000"/>
              <a:buFont typeface="Calibri"/>
              <a:buNone/>
            </a:pPr>
            <a:r>
              <a:rPr b="0" i="1" lang="en-US" sz="2000" u="none" cap="none" strike="noStrike">
                <a:solidFill>
                  <a:srgbClr val="BDD5EA"/>
                </a:solidFill>
                <a:latin typeface="Calibri"/>
                <a:ea typeface="Calibri"/>
                <a:cs typeface="Calibri"/>
                <a:sym typeface="Calibri"/>
              </a:rPr>
              <a:t>İletişimle Birlikte Üretmek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548640" y="3108960"/>
            <a:ext cx="3200400" cy="45720"/>
          </a:xfrm>
          <a:prstGeom prst="rect">
            <a:avLst/>
          </a:prstGeom>
          <a:solidFill>
            <a:srgbClr val="E07B54"/>
          </a:solidFill>
          <a:ln cap="flat" cmpd="sng" w="12700">
            <a:solidFill>
              <a:srgbClr val="E07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" title="Ekran Resmi 2026-03-13 13,34,24-Picsart-BackgroundRemover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050" y="4363349"/>
            <a:ext cx="1898426" cy="7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 title="Logo YU-LEARNT Strok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0924" y="4502086"/>
            <a:ext cx="544999" cy="4239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"/>
          <p:cNvCxnSpPr/>
          <p:nvPr/>
        </p:nvCxnSpPr>
        <p:spPr>
          <a:xfrm>
            <a:off x="4299475" y="4462338"/>
            <a:ext cx="0" cy="503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" name="Google Shape;59;p1" title="docs-1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2801" y="459525"/>
            <a:ext cx="545001" cy="5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2F7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/>
          <p:nvPr/>
        </p:nvSpPr>
        <p:spPr>
          <a:xfrm>
            <a:off x="0" y="0"/>
            <a:ext cx="9144000" cy="640200"/>
          </a:xfrm>
          <a:prstGeom prst="rect">
            <a:avLst/>
          </a:prstGeom>
          <a:solidFill>
            <a:srgbClr val="7B4F9E"/>
          </a:solidFill>
          <a:ln cap="flat" cmpd="sng" w="12700">
            <a:solidFill>
              <a:srgbClr val="7B4F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TAKIMDA KİM NE YAPAR?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365760" y="960120"/>
            <a:ext cx="2606040" cy="164592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"/>
          <p:cNvSpPr/>
          <p:nvPr/>
        </p:nvSpPr>
        <p:spPr>
          <a:xfrm>
            <a:off x="1348740" y="667512"/>
            <a:ext cx="640080" cy="640080"/>
          </a:xfrm>
          <a:prstGeom prst="ellipse">
            <a:avLst/>
          </a:prstGeom>
          <a:solidFill>
            <a:srgbClr val="E07B54"/>
          </a:solidFill>
          <a:ln cap="flat" cmpd="sng" w="12700">
            <a:solidFill>
              <a:srgbClr val="E07B54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"/>
          <p:cNvSpPr/>
          <p:nvPr/>
        </p:nvSpPr>
        <p:spPr>
          <a:xfrm>
            <a:off x="1348740" y="667512"/>
            <a:ext cx="6400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502920" y="1371600"/>
            <a:ext cx="23317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07B54"/>
              </a:buClr>
              <a:buSzPts val="1350"/>
              <a:buFont typeface="Georgia"/>
              <a:buNone/>
            </a:pPr>
            <a:r>
              <a:rPr b="1" i="0" lang="en-US" sz="1350" u="none" cap="none" strike="noStrike">
                <a:solidFill>
                  <a:srgbClr val="E07B54"/>
                </a:solidFill>
                <a:latin typeface="Georgia"/>
                <a:ea typeface="Georgia"/>
                <a:cs typeface="Georgia"/>
                <a:sym typeface="Georgia"/>
              </a:rPr>
              <a:t>LİDER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502920" y="1828800"/>
            <a:ext cx="23317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Yönlendiren, motive eden, sorumluluk alan kişi.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3200400" y="960120"/>
            <a:ext cx="2606040" cy="164592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4183380" y="667512"/>
            <a:ext cx="640080" cy="640080"/>
          </a:xfrm>
          <a:prstGeom prst="ellipse">
            <a:avLst/>
          </a:prstGeom>
          <a:solidFill>
            <a:srgbClr val="2B7A78"/>
          </a:solidFill>
          <a:ln cap="flat" cmpd="sng" w="12700">
            <a:solidFill>
              <a:srgbClr val="2B7A7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4183380" y="667512"/>
            <a:ext cx="6400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3337560" y="1371600"/>
            <a:ext cx="23317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B7A78"/>
              </a:buClr>
              <a:buSzPts val="1350"/>
              <a:buFont typeface="Georgia"/>
              <a:buNone/>
            </a:pPr>
            <a:r>
              <a:rPr b="1" i="0" lang="en-US" sz="1350" u="none" cap="none" strike="noStrike">
                <a:solidFill>
                  <a:srgbClr val="2B7A78"/>
                </a:solidFill>
                <a:latin typeface="Georgia"/>
                <a:ea typeface="Georgia"/>
                <a:cs typeface="Georgia"/>
                <a:sym typeface="Georgia"/>
              </a:rPr>
              <a:t>DÜZENLEYİCİ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3337560" y="1828800"/>
            <a:ext cx="23317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Süreci organize eden, zamanı ve görevleri yöneten.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6035040" y="960120"/>
            <a:ext cx="2606040" cy="164592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7018020" y="667512"/>
            <a:ext cx="640080" cy="640080"/>
          </a:xfrm>
          <a:prstGeom prst="ellipse">
            <a:avLst/>
          </a:prstGeom>
          <a:solidFill>
            <a:srgbClr val="F39C12"/>
          </a:solidFill>
          <a:ln cap="flat" cmpd="sng" w="12700">
            <a:solidFill>
              <a:srgbClr val="F39C1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7018020" y="667512"/>
            <a:ext cx="6400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6172200" y="1371600"/>
            <a:ext cx="23317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39C12"/>
              </a:buClr>
              <a:buSzPts val="1350"/>
              <a:buFont typeface="Georgia"/>
              <a:buNone/>
            </a:pPr>
            <a:r>
              <a:rPr b="1" i="0" lang="en-US" sz="1350" u="none" cap="none" strike="noStrike">
                <a:solidFill>
                  <a:srgbClr val="F39C12"/>
                </a:solidFill>
                <a:latin typeface="Georgia"/>
                <a:ea typeface="Georgia"/>
                <a:cs typeface="Georgia"/>
                <a:sym typeface="Georgia"/>
              </a:rPr>
              <a:t>YARATICI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6172200" y="1828800"/>
            <a:ext cx="23317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Yeni fikirler üreten, farklı açılardan bakan.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365760" y="2880360"/>
            <a:ext cx="2606040" cy="164592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1348740" y="2587752"/>
            <a:ext cx="640080" cy="640080"/>
          </a:xfrm>
          <a:prstGeom prst="ellipse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1348740" y="2587752"/>
            <a:ext cx="6400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502920" y="3291840"/>
            <a:ext cx="23317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7AE60"/>
              </a:buClr>
              <a:buSzPts val="1350"/>
              <a:buFont typeface="Georgia"/>
              <a:buNone/>
            </a:pPr>
            <a:r>
              <a:rPr b="1" i="0" lang="en-US" sz="1350" u="none" cap="none" strike="noStrike">
                <a:solidFill>
                  <a:srgbClr val="27AE60"/>
                </a:solidFill>
                <a:latin typeface="Georgia"/>
                <a:ea typeface="Georgia"/>
                <a:cs typeface="Georgia"/>
                <a:sym typeface="Georgia"/>
              </a:rPr>
              <a:t>DESTEKLEYİCİ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502920" y="3749040"/>
            <a:ext cx="23317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Ekip ruhunu güçlendiren, motivasyonu canlı tutan.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3200400" y="2880360"/>
            <a:ext cx="2606040" cy="164592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8"/>
          <p:cNvSpPr/>
          <p:nvPr/>
        </p:nvSpPr>
        <p:spPr>
          <a:xfrm>
            <a:off x="4183380" y="2587752"/>
            <a:ext cx="640080" cy="640080"/>
          </a:xfrm>
          <a:prstGeom prst="ellipse">
            <a:avLst/>
          </a:prstGeom>
          <a:solidFill>
            <a:srgbClr val="2980B9"/>
          </a:solidFill>
          <a:ln cap="flat" cmpd="sng" w="12700">
            <a:solidFill>
              <a:srgbClr val="2980B9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4183380" y="2587752"/>
            <a:ext cx="6400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3337560" y="3291840"/>
            <a:ext cx="23317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350"/>
              <a:buFont typeface="Georgia"/>
              <a:buNone/>
            </a:pPr>
            <a:r>
              <a:rPr b="1" i="0" lang="en-US" sz="1350" u="none" cap="none" strike="noStrike">
                <a:solidFill>
                  <a:srgbClr val="2980B9"/>
                </a:solidFill>
                <a:latin typeface="Georgia"/>
                <a:ea typeface="Georgia"/>
                <a:cs typeface="Georgia"/>
                <a:sym typeface="Georgia"/>
              </a:rPr>
              <a:t>ANALİZCİ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3337560" y="3749040"/>
            <a:ext cx="23317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Detaylara dikkat eden, riskleri değerlendiren.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6035040" y="2880360"/>
            <a:ext cx="2606040" cy="164592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7018020" y="2587752"/>
            <a:ext cx="640080" cy="640080"/>
          </a:xfrm>
          <a:prstGeom prst="ellipse">
            <a:avLst/>
          </a:prstGeom>
          <a:solidFill>
            <a:srgbClr val="8E44AD"/>
          </a:solidFill>
          <a:ln cap="flat" cmpd="sng" w="12700">
            <a:solidFill>
              <a:srgbClr val="8E44A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7018020" y="2587752"/>
            <a:ext cx="6400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6172200" y="3291840"/>
            <a:ext cx="23317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E44AD"/>
              </a:buClr>
              <a:buSzPts val="1350"/>
              <a:buFont typeface="Georgia"/>
              <a:buNone/>
            </a:pPr>
            <a:r>
              <a:rPr b="1" i="0" lang="en-US" sz="1350" u="none" cap="none" strike="noStrike">
                <a:solidFill>
                  <a:srgbClr val="8E44AD"/>
                </a:solidFill>
                <a:latin typeface="Georgia"/>
                <a:ea typeface="Georgia"/>
                <a:cs typeface="Georgia"/>
                <a:sym typeface="Georgia"/>
              </a:rPr>
              <a:t>SESSİZ AMA ETKİLİ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6172200" y="3749040"/>
            <a:ext cx="23317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Az konuşan ama kritik katkı sağlayan üye.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8" title="ExecuteBut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883" y="0"/>
            <a:ext cx="1015117" cy="6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d095fe9abc_0_485"/>
          <p:cNvSpPr/>
          <p:nvPr/>
        </p:nvSpPr>
        <p:spPr>
          <a:xfrm>
            <a:off x="274320" y="228600"/>
            <a:ext cx="1645800" cy="502800"/>
          </a:xfrm>
          <a:prstGeom prst="rect">
            <a:avLst/>
          </a:prstGeom>
          <a:solidFill>
            <a:srgbClr val="4CAF83"/>
          </a:solidFill>
          <a:ln cap="flat" cmpd="sng" w="12700">
            <a:solidFill>
              <a:srgbClr val="4CAF8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3d095fe9abc_0_485"/>
          <p:cNvSpPr/>
          <p:nvPr/>
        </p:nvSpPr>
        <p:spPr>
          <a:xfrm>
            <a:off x="274320" y="252805"/>
            <a:ext cx="164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🎮 OYUN ZAMANI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d095fe9abc_0_485"/>
          <p:cNvSpPr/>
          <p:nvPr/>
        </p:nvSpPr>
        <p:spPr>
          <a:xfrm>
            <a:off x="274320" y="2286000"/>
            <a:ext cx="45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d095fe9abc_0_485"/>
          <p:cNvSpPr/>
          <p:nvPr/>
        </p:nvSpPr>
        <p:spPr>
          <a:xfrm>
            <a:off x="274320" y="2971800"/>
            <a:ext cx="45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3d095fe9abc_0_485"/>
          <p:cNvSpPr/>
          <p:nvPr/>
        </p:nvSpPr>
        <p:spPr>
          <a:xfrm>
            <a:off x="274320" y="5120640"/>
            <a:ext cx="8595300" cy="640200"/>
          </a:xfrm>
          <a:prstGeom prst="rect">
            <a:avLst/>
          </a:prstGeom>
          <a:solidFill>
            <a:srgbClr val="2D5A3E"/>
          </a:solidFill>
          <a:ln cap="flat" cmpd="sng" w="12700">
            <a:solidFill>
              <a:srgbClr val="2D5A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d095fe9abc_0_485"/>
          <p:cNvSpPr/>
          <p:nvPr/>
        </p:nvSpPr>
        <p:spPr>
          <a:xfrm>
            <a:off x="274320" y="1783080"/>
            <a:ext cx="5997300" cy="28347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7B2D8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3d095fe9abc_0_485"/>
          <p:cNvSpPr/>
          <p:nvPr/>
        </p:nvSpPr>
        <p:spPr>
          <a:xfrm>
            <a:off x="411480" y="2788920"/>
            <a:ext cx="4160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2000" u="none" cap="none" strike="noStrike">
                <a:solidFill>
                  <a:srgbClr val="0C4A8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1" lang="en-US" sz="2000">
                <a:solidFill>
                  <a:srgbClr val="0C4A8F"/>
                </a:solidFill>
                <a:latin typeface="Calibri"/>
                <a:ea typeface="Calibri"/>
                <a:cs typeface="Calibri"/>
                <a:sym typeface="Calibri"/>
              </a:rPr>
              <a:t>Rolünü bul</a:t>
            </a:r>
            <a:r>
              <a:rPr b="1" i="0" lang="en-US" sz="2000" u="none" cap="none" strike="noStrike">
                <a:solidFill>
                  <a:srgbClr val="0C4A8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b="1" i="0" sz="2000" u="none" cap="none" strike="noStrike">
              <a:solidFill>
                <a:srgbClr val="0C4A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3d095fe9abc_0_485" title="ExecuteBut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7725" y="0"/>
            <a:ext cx="966275" cy="6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A26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"/>
          <p:cNvSpPr/>
          <p:nvPr/>
        </p:nvSpPr>
        <p:spPr>
          <a:xfrm>
            <a:off x="0" y="4114800"/>
            <a:ext cx="9144000" cy="1028700"/>
          </a:xfrm>
          <a:prstGeom prst="rect">
            <a:avLst/>
          </a:prstGeom>
          <a:solidFill>
            <a:srgbClr val="000000">
              <a:alpha val="30196"/>
            </a:srgbClr>
          </a:solidFill>
          <a:ln cap="flat" cmpd="sng" w="12700">
            <a:solidFill>
              <a:srgbClr val="000000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04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solidFill>
            <a:srgbClr val="FFFFFF">
              <a:alpha val="14901"/>
            </a:srgbClr>
          </a:solidFill>
          <a:ln cap="flat" cmpd="sng" w="12700">
            <a:solidFill>
              <a:srgbClr val="FFFFFF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04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2011680" y="548640"/>
            <a:ext cx="667512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Georgia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İşbirliği ve İletişim Sorunları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"/>
          <p:cNvSpPr/>
          <p:nvPr/>
        </p:nvSpPr>
        <p:spPr>
          <a:xfrm>
            <a:off x="2011680" y="1691640"/>
            <a:ext cx="66751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Neden anlaşamıyoruz?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/>
          <p:nvPr/>
        </p:nvSpPr>
        <p:spPr>
          <a:xfrm>
            <a:off x="2011680" y="2331720"/>
            <a:ext cx="4114800" cy="45720"/>
          </a:xfrm>
          <a:prstGeom prst="rect">
            <a:avLst/>
          </a:prstGeom>
          <a:solidFill>
            <a:srgbClr val="FFFFFF">
              <a:alpha val="50196"/>
            </a:srgbClr>
          </a:solidFill>
          <a:ln cap="flat" cmpd="sng" w="12700">
            <a:solidFill>
              <a:srgbClr val="FFFFFF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9" title="Ekran Resmi 2026-03-13 13,34,24-Picsart-BackgroundRemover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525" y="4356175"/>
            <a:ext cx="2155399" cy="7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9" title="Logo YU-LEARNT Strok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499" y="4542399"/>
            <a:ext cx="544999" cy="4239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9"/>
          <p:cNvCxnSpPr/>
          <p:nvPr/>
        </p:nvCxnSpPr>
        <p:spPr>
          <a:xfrm>
            <a:off x="4956925" y="4454213"/>
            <a:ext cx="0" cy="503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2F7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D68910"/>
          </a:solidFill>
          <a:ln cap="flat" cmpd="sng" w="12700">
            <a:solidFill>
              <a:srgbClr val="D689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0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İLETİŞİMİ BOZAN 4 TUZAK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365760" y="1005840"/>
            <a:ext cx="4023360" cy="164592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0"/>
          <p:cNvSpPr/>
          <p:nvPr/>
        </p:nvSpPr>
        <p:spPr>
          <a:xfrm>
            <a:off x="365760" y="1005840"/>
            <a:ext cx="4023360" cy="457200"/>
          </a:xfrm>
          <a:prstGeom prst="rect">
            <a:avLst/>
          </a:prstGeom>
          <a:solidFill>
            <a:srgbClr val="C0392B"/>
          </a:solidFill>
          <a:ln cap="flat" cmpd="sng" w="1270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0"/>
          <p:cNvSpPr/>
          <p:nvPr/>
        </p:nvSpPr>
        <p:spPr>
          <a:xfrm>
            <a:off x="502920" y="1051560"/>
            <a:ext cx="37490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eorgia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!  Sorumluluk Almama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548640" y="1572768"/>
            <a:ext cx="365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"Bu benim işim değil." → Görev kayması ve geride kalanlar.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4709160" y="1005840"/>
            <a:ext cx="4023360" cy="164592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4709160" y="1005840"/>
            <a:ext cx="4023360" cy="457200"/>
          </a:xfrm>
          <a:prstGeom prst="rect">
            <a:avLst/>
          </a:prstGeom>
          <a:solidFill>
            <a:srgbClr val="E74C3C"/>
          </a:solidFill>
          <a:ln cap="flat" cmpd="sng" w="12700">
            <a:solidFill>
              <a:srgbClr val="E74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4846320" y="1051560"/>
            <a:ext cx="37490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eorgia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X  İletişim Kopukluğu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4892040" y="1572768"/>
            <a:ext cx="365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Söylenmemiş beklentiler, yanıtsız mesajlar, belirsiz görevler.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365760" y="2926080"/>
            <a:ext cx="4023360" cy="164592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365760" y="2926080"/>
            <a:ext cx="4023360" cy="457200"/>
          </a:xfrm>
          <a:prstGeom prst="rect">
            <a:avLst/>
          </a:prstGeom>
          <a:solidFill>
            <a:srgbClr val="6B7B8D"/>
          </a:solidFill>
          <a:ln cap="flat" cmpd="sng" w="12700">
            <a:solidFill>
              <a:srgbClr val="6B7B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502920" y="2971800"/>
            <a:ext cx="37490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eorgia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~  Pasif Üyeler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548640" y="3493008"/>
            <a:ext cx="365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Görünmez kalan, katkı sunmayan, süreci izleyen üyeler.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4709160" y="2926080"/>
            <a:ext cx="4023360" cy="164592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4709160" y="2926080"/>
            <a:ext cx="4023360" cy="457200"/>
          </a:xfrm>
          <a:prstGeom prst="rect">
            <a:avLst/>
          </a:prstGeom>
          <a:solidFill>
            <a:srgbClr val="2B7A78"/>
          </a:solidFill>
          <a:ln cap="flat" cmpd="sng" w="12700">
            <a:solidFill>
              <a:srgbClr val="2B7A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4846320" y="2971800"/>
            <a:ext cx="37490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eorgia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+  Dışlayıcı Dil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4892040" y="3493008"/>
            <a:ext cx="365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"Siz", "onlar" yerine "biz" dili — kapsayıcılık şart.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365760" y="4663440"/>
            <a:ext cx="8412480" cy="347472"/>
          </a:xfrm>
          <a:prstGeom prst="rect">
            <a:avLst/>
          </a:prstGeom>
          <a:solidFill>
            <a:srgbClr val="2B7A78"/>
          </a:solidFill>
          <a:ln cap="flat" cmpd="sng" w="12700">
            <a:solidFill>
              <a:srgbClr val="2B7A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457200" y="4681728"/>
            <a:ext cx="822960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💡  Kapsayıcı dil kullan: "Ben" yerine "Biz"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0" title="ExecuteBut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3842" y="0"/>
            <a:ext cx="1160158" cy="775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d095fe9abc_0_936"/>
          <p:cNvSpPr/>
          <p:nvPr/>
        </p:nvSpPr>
        <p:spPr>
          <a:xfrm>
            <a:off x="274320" y="228600"/>
            <a:ext cx="1645800" cy="502800"/>
          </a:xfrm>
          <a:prstGeom prst="rect">
            <a:avLst/>
          </a:prstGeom>
          <a:solidFill>
            <a:srgbClr val="4CAF83"/>
          </a:solidFill>
          <a:ln cap="flat" cmpd="sng" w="12700">
            <a:solidFill>
              <a:srgbClr val="4CAF8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3d095fe9abc_0_936"/>
          <p:cNvSpPr/>
          <p:nvPr/>
        </p:nvSpPr>
        <p:spPr>
          <a:xfrm>
            <a:off x="274320" y="252805"/>
            <a:ext cx="164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🎮 OYUN ZAMANI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3d095fe9abc_0_936"/>
          <p:cNvSpPr/>
          <p:nvPr/>
        </p:nvSpPr>
        <p:spPr>
          <a:xfrm>
            <a:off x="274320" y="2286000"/>
            <a:ext cx="45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3d095fe9abc_0_936"/>
          <p:cNvSpPr/>
          <p:nvPr/>
        </p:nvSpPr>
        <p:spPr>
          <a:xfrm>
            <a:off x="274320" y="2971800"/>
            <a:ext cx="45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3d095fe9abc_0_936"/>
          <p:cNvSpPr/>
          <p:nvPr/>
        </p:nvSpPr>
        <p:spPr>
          <a:xfrm>
            <a:off x="274320" y="5120640"/>
            <a:ext cx="8595300" cy="640200"/>
          </a:xfrm>
          <a:prstGeom prst="rect">
            <a:avLst/>
          </a:prstGeom>
          <a:solidFill>
            <a:srgbClr val="2D5A3E"/>
          </a:solidFill>
          <a:ln cap="flat" cmpd="sng" w="12700">
            <a:solidFill>
              <a:srgbClr val="2D5A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3d095fe9abc_0_936"/>
          <p:cNvSpPr/>
          <p:nvPr/>
        </p:nvSpPr>
        <p:spPr>
          <a:xfrm>
            <a:off x="274320" y="1783080"/>
            <a:ext cx="5997300" cy="28347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7B2D8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3d095fe9abc_0_936"/>
          <p:cNvSpPr/>
          <p:nvPr/>
        </p:nvSpPr>
        <p:spPr>
          <a:xfrm>
            <a:off x="411480" y="2788920"/>
            <a:ext cx="4160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2000" u="none" cap="none" strike="noStrike">
                <a:solidFill>
                  <a:srgbClr val="0C4A8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1" lang="en-US" sz="2000">
                <a:solidFill>
                  <a:srgbClr val="0C4A8F"/>
                </a:solidFill>
                <a:latin typeface="Calibri"/>
                <a:ea typeface="Calibri"/>
                <a:cs typeface="Calibri"/>
                <a:sym typeface="Calibri"/>
              </a:rPr>
              <a:t>Kaotik proje</a:t>
            </a:r>
            <a:r>
              <a:rPr b="1" i="0" lang="en-US" sz="2000" u="none" cap="none" strike="noStrike">
                <a:solidFill>
                  <a:srgbClr val="0C4A8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b="1" i="0" sz="2000" u="none" cap="none" strike="noStrike">
              <a:solidFill>
                <a:srgbClr val="0C4A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g3d095fe9abc_0_936" title="ExecuteBut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7725" y="0"/>
            <a:ext cx="966275" cy="6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392B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"/>
          <p:cNvSpPr/>
          <p:nvPr/>
        </p:nvSpPr>
        <p:spPr>
          <a:xfrm>
            <a:off x="0" y="4114800"/>
            <a:ext cx="9144000" cy="1028700"/>
          </a:xfrm>
          <a:prstGeom prst="rect">
            <a:avLst/>
          </a:prstGeom>
          <a:solidFill>
            <a:srgbClr val="000000">
              <a:alpha val="30196"/>
            </a:srgbClr>
          </a:solidFill>
          <a:ln cap="flat" cmpd="sng" w="12700">
            <a:solidFill>
              <a:srgbClr val="000000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05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solidFill>
            <a:srgbClr val="FFFFFF">
              <a:alpha val="14901"/>
            </a:srgbClr>
          </a:solidFill>
          <a:ln cap="flat" cmpd="sng" w="12700">
            <a:solidFill>
              <a:srgbClr val="FFFFFF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05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1"/>
          <p:cNvSpPr/>
          <p:nvPr/>
        </p:nvSpPr>
        <p:spPr>
          <a:xfrm>
            <a:off x="2011680" y="548640"/>
            <a:ext cx="667512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Georgia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Takım İçi Çatışmalar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2011680" y="1691640"/>
            <a:ext cx="66751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Çatışma düşman değil, </a:t>
            </a:r>
            <a:r>
              <a:rPr i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işarettir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2011680" y="2331720"/>
            <a:ext cx="4114800" cy="45720"/>
          </a:xfrm>
          <a:prstGeom prst="rect">
            <a:avLst/>
          </a:prstGeom>
          <a:solidFill>
            <a:srgbClr val="FFFFFF">
              <a:alpha val="50196"/>
            </a:srgbClr>
          </a:solidFill>
          <a:ln cap="flat" cmpd="sng" w="12700">
            <a:solidFill>
              <a:srgbClr val="FFFFFF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11" title="Ekran Resmi 2026-03-13 13,34,24-Picsart-BackgroundRemover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525" y="4356175"/>
            <a:ext cx="2155399" cy="7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" title="Logo YU-LEARNT Strok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499" y="4542399"/>
            <a:ext cx="544999" cy="4239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11"/>
          <p:cNvCxnSpPr/>
          <p:nvPr/>
        </p:nvCxnSpPr>
        <p:spPr>
          <a:xfrm>
            <a:off x="4956925" y="4454213"/>
            <a:ext cx="0" cy="503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2F7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3C78D8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2"/>
          <p:cNvSpPr/>
          <p:nvPr/>
        </p:nvSpPr>
        <p:spPr>
          <a:xfrm>
            <a:off x="457200" y="91450"/>
            <a:ext cx="5181300" cy="594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b="1" lang="en-US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YAPICI</a:t>
            </a:r>
            <a:r>
              <a:rPr b="1" i="0" lang="en-US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v</a:t>
            </a:r>
            <a:r>
              <a:rPr b="1" lang="en-US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b="1" i="0" lang="en-US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YIKICI ÇATIŞMA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2"/>
          <p:cNvSpPr/>
          <p:nvPr/>
        </p:nvSpPr>
        <p:spPr>
          <a:xfrm>
            <a:off x="365760" y="914400"/>
            <a:ext cx="4114800" cy="32004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2"/>
          <p:cNvSpPr/>
          <p:nvPr/>
        </p:nvSpPr>
        <p:spPr>
          <a:xfrm>
            <a:off x="365760" y="914400"/>
            <a:ext cx="4114800" cy="502920"/>
          </a:xfrm>
          <a:prstGeom prst="rect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2"/>
          <p:cNvSpPr/>
          <p:nvPr/>
        </p:nvSpPr>
        <p:spPr>
          <a:xfrm>
            <a:off x="365760" y="914400"/>
            <a:ext cx="41148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✅ YAPICI ÇATIŞMA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640080" y="1572768"/>
            <a:ext cx="137160" cy="274320"/>
          </a:xfrm>
          <a:prstGeom prst="rect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2"/>
          <p:cNvSpPr/>
          <p:nvPr/>
        </p:nvSpPr>
        <p:spPr>
          <a:xfrm>
            <a:off x="896112" y="1554480"/>
            <a:ext cx="3383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Fikir ayrılığına odaklanır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640080" y="2167128"/>
            <a:ext cx="137160" cy="274320"/>
          </a:xfrm>
          <a:prstGeom prst="rect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2"/>
          <p:cNvSpPr/>
          <p:nvPr/>
        </p:nvSpPr>
        <p:spPr>
          <a:xfrm>
            <a:off x="896112" y="2148840"/>
            <a:ext cx="3383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Saygılı ve çözüm odaklı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640080" y="2761488"/>
            <a:ext cx="137160" cy="274320"/>
          </a:xfrm>
          <a:prstGeom prst="rect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2"/>
          <p:cNvSpPr/>
          <p:nvPr/>
        </p:nvSpPr>
        <p:spPr>
          <a:xfrm>
            <a:off x="896112" y="2743200"/>
            <a:ext cx="3383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Takımı güçlendirir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2"/>
          <p:cNvSpPr/>
          <p:nvPr/>
        </p:nvSpPr>
        <p:spPr>
          <a:xfrm>
            <a:off x="640080" y="3355848"/>
            <a:ext cx="137160" cy="274320"/>
          </a:xfrm>
          <a:prstGeom prst="rect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2"/>
          <p:cNvSpPr/>
          <p:nvPr/>
        </p:nvSpPr>
        <p:spPr>
          <a:xfrm>
            <a:off x="896112" y="3337560"/>
            <a:ext cx="3383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Açık ve dürüst iletişim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4709160" y="914400"/>
            <a:ext cx="4114800" cy="32004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2"/>
          <p:cNvSpPr/>
          <p:nvPr/>
        </p:nvSpPr>
        <p:spPr>
          <a:xfrm>
            <a:off x="4709160" y="914400"/>
            <a:ext cx="4114800" cy="502920"/>
          </a:xfrm>
          <a:prstGeom prst="rect">
            <a:avLst/>
          </a:prstGeom>
          <a:solidFill>
            <a:srgbClr val="C0392B"/>
          </a:solidFill>
          <a:ln cap="flat" cmpd="sng" w="1270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2"/>
          <p:cNvSpPr/>
          <p:nvPr/>
        </p:nvSpPr>
        <p:spPr>
          <a:xfrm>
            <a:off x="4709160" y="914400"/>
            <a:ext cx="41148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❌ YIKICI ÇATIŞMA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4983480" y="1572768"/>
            <a:ext cx="137160" cy="274320"/>
          </a:xfrm>
          <a:prstGeom prst="rect">
            <a:avLst/>
          </a:prstGeom>
          <a:solidFill>
            <a:srgbClr val="C0392B"/>
          </a:solidFill>
          <a:ln cap="flat" cmpd="sng" w="1270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2"/>
          <p:cNvSpPr/>
          <p:nvPr/>
        </p:nvSpPr>
        <p:spPr>
          <a:xfrm>
            <a:off x="5239512" y="1554480"/>
            <a:ext cx="3383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Kişiye saldırı içerir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4983480" y="2167128"/>
            <a:ext cx="137160" cy="274320"/>
          </a:xfrm>
          <a:prstGeom prst="rect">
            <a:avLst/>
          </a:prstGeom>
          <a:solidFill>
            <a:srgbClr val="C0392B"/>
          </a:solidFill>
          <a:ln cap="flat" cmpd="sng" w="1270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2"/>
          <p:cNvSpPr/>
          <p:nvPr/>
        </p:nvSpPr>
        <p:spPr>
          <a:xfrm>
            <a:off x="5239512" y="2148840"/>
            <a:ext cx="3383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Suçlama ve savunma döngüsü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4983480" y="2761488"/>
            <a:ext cx="137160" cy="274320"/>
          </a:xfrm>
          <a:prstGeom prst="rect">
            <a:avLst/>
          </a:prstGeom>
          <a:solidFill>
            <a:srgbClr val="C0392B"/>
          </a:solidFill>
          <a:ln cap="flat" cmpd="sng" w="1270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2"/>
          <p:cNvSpPr/>
          <p:nvPr/>
        </p:nvSpPr>
        <p:spPr>
          <a:xfrm>
            <a:off x="5239512" y="2743200"/>
            <a:ext cx="3383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Takımı parçalar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4983480" y="3355848"/>
            <a:ext cx="137160" cy="274320"/>
          </a:xfrm>
          <a:prstGeom prst="rect">
            <a:avLst/>
          </a:prstGeom>
          <a:solidFill>
            <a:srgbClr val="C0392B"/>
          </a:solidFill>
          <a:ln cap="flat" cmpd="sng" w="1270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2"/>
          <p:cNvSpPr/>
          <p:nvPr/>
        </p:nvSpPr>
        <p:spPr>
          <a:xfrm>
            <a:off x="5239512" y="3337560"/>
            <a:ext cx="3383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Suskunluk veya patlama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365760" y="4251960"/>
            <a:ext cx="8412480" cy="640080"/>
          </a:xfrm>
          <a:prstGeom prst="rect">
            <a:avLst/>
          </a:prstGeom>
          <a:solidFill>
            <a:srgbClr val="1A3C5E"/>
          </a:solidFill>
          <a:ln cap="flat" cmpd="sng" w="12700">
            <a:solidFill>
              <a:srgbClr val="1A3C5E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2"/>
          <p:cNvSpPr/>
          <p:nvPr/>
        </p:nvSpPr>
        <p:spPr>
          <a:xfrm>
            <a:off x="457200" y="429768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Calibri"/>
              <a:buNone/>
            </a:pPr>
            <a:r>
              <a:rPr b="1" i="0" lang="en-US" sz="12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UZLAŞMA FORMÜLÜ:  Durumu tanımla  →  Hissettiklerini söyle  →  Çözüm öner  →  Anlaş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12" title="ExecuteBut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874" y="0"/>
            <a:ext cx="1095126" cy="7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d095fe9abc_0_1838"/>
          <p:cNvSpPr/>
          <p:nvPr/>
        </p:nvSpPr>
        <p:spPr>
          <a:xfrm>
            <a:off x="274320" y="228600"/>
            <a:ext cx="1645800" cy="502800"/>
          </a:xfrm>
          <a:prstGeom prst="rect">
            <a:avLst/>
          </a:prstGeom>
          <a:solidFill>
            <a:srgbClr val="4CAF83"/>
          </a:solidFill>
          <a:ln cap="flat" cmpd="sng" w="12700">
            <a:solidFill>
              <a:srgbClr val="4CAF8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3d095fe9abc_0_1838"/>
          <p:cNvSpPr/>
          <p:nvPr/>
        </p:nvSpPr>
        <p:spPr>
          <a:xfrm>
            <a:off x="274320" y="252805"/>
            <a:ext cx="164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🎮 OYUN ZAMANI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3d095fe9abc_0_1838"/>
          <p:cNvSpPr/>
          <p:nvPr/>
        </p:nvSpPr>
        <p:spPr>
          <a:xfrm>
            <a:off x="274320" y="2286000"/>
            <a:ext cx="45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3d095fe9abc_0_1838"/>
          <p:cNvSpPr/>
          <p:nvPr/>
        </p:nvSpPr>
        <p:spPr>
          <a:xfrm>
            <a:off x="274320" y="2971800"/>
            <a:ext cx="45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3d095fe9abc_0_1838"/>
          <p:cNvSpPr/>
          <p:nvPr/>
        </p:nvSpPr>
        <p:spPr>
          <a:xfrm>
            <a:off x="274320" y="5120640"/>
            <a:ext cx="8595300" cy="640200"/>
          </a:xfrm>
          <a:prstGeom prst="rect">
            <a:avLst/>
          </a:prstGeom>
          <a:solidFill>
            <a:srgbClr val="2D5A3E"/>
          </a:solidFill>
          <a:ln cap="flat" cmpd="sng" w="12700">
            <a:solidFill>
              <a:srgbClr val="2D5A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3d095fe9abc_0_1838"/>
          <p:cNvSpPr/>
          <p:nvPr/>
        </p:nvSpPr>
        <p:spPr>
          <a:xfrm>
            <a:off x="274320" y="1783080"/>
            <a:ext cx="5997300" cy="28347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7B2D8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3d095fe9abc_0_1838"/>
          <p:cNvSpPr/>
          <p:nvPr/>
        </p:nvSpPr>
        <p:spPr>
          <a:xfrm>
            <a:off x="411480" y="2788920"/>
            <a:ext cx="4160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2000" u="none" cap="none" strike="noStrike">
                <a:solidFill>
                  <a:srgbClr val="0C4A8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1" lang="en-US" sz="2000">
                <a:solidFill>
                  <a:srgbClr val="0C4A8F"/>
                </a:solidFill>
                <a:latin typeface="Calibri"/>
                <a:ea typeface="Calibri"/>
                <a:cs typeface="Calibri"/>
                <a:sym typeface="Calibri"/>
              </a:rPr>
              <a:t>Problemler vs. Çatışmalar</a:t>
            </a:r>
            <a:r>
              <a:rPr b="1" i="0" lang="en-US" sz="2000" u="none" cap="none" strike="noStrike">
                <a:solidFill>
                  <a:srgbClr val="0C4A8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b="1" i="0" sz="2000" u="none" cap="none" strike="noStrike">
              <a:solidFill>
                <a:srgbClr val="0C4A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g3d095fe9abc_0_1838" title="ExecuteBut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7725" y="0"/>
            <a:ext cx="966275" cy="6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AE60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"/>
          <p:cNvSpPr/>
          <p:nvPr/>
        </p:nvSpPr>
        <p:spPr>
          <a:xfrm>
            <a:off x="0" y="4114800"/>
            <a:ext cx="9144000" cy="1028700"/>
          </a:xfrm>
          <a:prstGeom prst="rect">
            <a:avLst/>
          </a:prstGeom>
          <a:solidFill>
            <a:srgbClr val="000000">
              <a:alpha val="30196"/>
            </a:srgbClr>
          </a:solidFill>
          <a:ln cap="flat" cmpd="sng" w="12700">
            <a:solidFill>
              <a:srgbClr val="000000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3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06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3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solidFill>
            <a:srgbClr val="FFFFFF">
              <a:alpha val="14901"/>
            </a:srgbClr>
          </a:solidFill>
          <a:ln cap="flat" cmpd="sng" w="12700">
            <a:solidFill>
              <a:srgbClr val="FFFFFF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3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06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3"/>
          <p:cNvSpPr/>
          <p:nvPr/>
        </p:nvSpPr>
        <p:spPr>
          <a:xfrm>
            <a:off x="2011680" y="548640"/>
            <a:ext cx="667512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Georgia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Takım Olmayı Sürdürmek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3"/>
          <p:cNvSpPr/>
          <p:nvPr/>
        </p:nvSpPr>
        <p:spPr>
          <a:xfrm>
            <a:off x="2011680" y="1691640"/>
            <a:ext cx="66751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İyi bir ekip, tesadüf değil emektir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2011680" y="2331720"/>
            <a:ext cx="4114800" cy="45720"/>
          </a:xfrm>
          <a:prstGeom prst="rect">
            <a:avLst/>
          </a:prstGeom>
          <a:solidFill>
            <a:srgbClr val="FFFFFF">
              <a:alpha val="50196"/>
            </a:srgbClr>
          </a:solidFill>
          <a:ln cap="flat" cmpd="sng" w="12700">
            <a:solidFill>
              <a:srgbClr val="FFFFFF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13" title="Ekran Resmi 2026-03-13 13,34,24-Picsart-BackgroundRemover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525" y="4356175"/>
            <a:ext cx="2155399" cy="7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3" title="Logo YU-LEARNT Strok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499" y="4542399"/>
            <a:ext cx="544999" cy="4239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13"/>
          <p:cNvCxnSpPr/>
          <p:nvPr/>
        </p:nvCxnSpPr>
        <p:spPr>
          <a:xfrm>
            <a:off x="4956925" y="4454213"/>
            <a:ext cx="0" cy="503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2F7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229954"/>
          </a:solidFill>
          <a:ln cap="flat" cmpd="sng" w="12700">
            <a:solidFill>
              <a:srgbClr val="2299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4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TAKIM RUHUNU CANLI TUTMAK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4"/>
          <p:cNvSpPr/>
          <p:nvPr/>
        </p:nvSpPr>
        <p:spPr>
          <a:xfrm>
            <a:off x="457200" y="1005840"/>
            <a:ext cx="8229600" cy="1143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4"/>
          <p:cNvSpPr/>
          <p:nvPr/>
        </p:nvSpPr>
        <p:spPr>
          <a:xfrm>
            <a:off x="457200" y="1005840"/>
            <a:ext cx="73152" cy="1143000"/>
          </a:xfrm>
          <a:prstGeom prst="rect">
            <a:avLst/>
          </a:prstGeom>
          <a:solidFill>
            <a:srgbClr val="F39C12"/>
          </a:solidFill>
          <a:ln cap="flat" cmpd="sng" w="12700">
            <a:solidFill>
              <a:srgbClr val="F39C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4"/>
          <p:cNvSpPr/>
          <p:nvPr/>
        </p:nvSpPr>
        <p:spPr>
          <a:xfrm>
            <a:off x="640080" y="1280160"/>
            <a:ext cx="59436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4"/>
          <p:cNvSpPr/>
          <p:nvPr/>
        </p:nvSpPr>
        <p:spPr>
          <a:xfrm>
            <a:off x="1371600" y="1097280"/>
            <a:ext cx="68580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9C12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F39C12"/>
                </a:solidFill>
                <a:latin typeface="Georgia"/>
                <a:ea typeface="Georgia"/>
                <a:cs typeface="Georgia"/>
                <a:sym typeface="Georgia"/>
              </a:rPr>
              <a:t>Motivasyon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4"/>
          <p:cNvSpPr/>
          <p:nvPr/>
        </p:nvSpPr>
        <p:spPr>
          <a:xfrm>
            <a:off x="1371600" y="1554480"/>
            <a:ext cx="68580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Küçük başarıları kutla. İlerlemeyi görünür kıl. Takıma neden önemli olduğunu hatırlat.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4"/>
          <p:cNvSpPr/>
          <p:nvPr/>
        </p:nvSpPr>
        <p:spPr>
          <a:xfrm>
            <a:off x="457200" y="2304288"/>
            <a:ext cx="8229600" cy="1143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4"/>
          <p:cNvSpPr/>
          <p:nvPr/>
        </p:nvSpPr>
        <p:spPr>
          <a:xfrm>
            <a:off x="457200" y="2304288"/>
            <a:ext cx="73152" cy="1143000"/>
          </a:xfrm>
          <a:prstGeom prst="rect">
            <a:avLst/>
          </a:prstGeom>
          <a:solidFill>
            <a:srgbClr val="2B7A78"/>
          </a:solidFill>
          <a:ln cap="flat" cmpd="sng" w="12700">
            <a:solidFill>
              <a:srgbClr val="2B7A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4"/>
          <p:cNvSpPr/>
          <p:nvPr/>
        </p:nvSpPr>
        <p:spPr>
          <a:xfrm>
            <a:off x="640080" y="2578608"/>
            <a:ext cx="59436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4"/>
          <p:cNvSpPr/>
          <p:nvPr/>
        </p:nvSpPr>
        <p:spPr>
          <a:xfrm>
            <a:off x="1371600" y="2395728"/>
            <a:ext cx="68580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B7A78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2B7A78"/>
                </a:solidFill>
                <a:latin typeface="Georgia"/>
                <a:ea typeface="Georgia"/>
                <a:cs typeface="Georgia"/>
                <a:sym typeface="Georgia"/>
              </a:rPr>
              <a:t>Geri Bildirim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4"/>
          <p:cNvSpPr/>
          <p:nvPr/>
        </p:nvSpPr>
        <p:spPr>
          <a:xfrm>
            <a:off x="1371600" y="2852928"/>
            <a:ext cx="68580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Düzenli ve yapıcı geribildirim ver. Hem güçlü yönleri hem de gelişim alanlarını paylaş.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4"/>
          <p:cNvSpPr/>
          <p:nvPr/>
        </p:nvSpPr>
        <p:spPr>
          <a:xfrm>
            <a:off x="457200" y="3602736"/>
            <a:ext cx="8229600" cy="1143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4"/>
          <p:cNvSpPr/>
          <p:nvPr/>
        </p:nvSpPr>
        <p:spPr>
          <a:xfrm>
            <a:off x="457200" y="3602736"/>
            <a:ext cx="73152" cy="1143000"/>
          </a:xfrm>
          <a:prstGeom prst="rect">
            <a:avLst/>
          </a:prstGeom>
          <a:solidFill>
            <a:srgbClr val="8E44AD"/>
          </a:solidFill>
          <a:ln cap="flat" cmpd="sng" w="12700">
            <a:solidFill>
              <a:srgbClr val="8E44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4"/>
          <p:cNvSpPr/>
          <p:nvPr/>
        </p:nvSpPr>
        <p:spPr>
          <a:xfrm>
            <a:off x="640080" y="3877056"/>
            <a:ext cx="59436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4"/>
          <p:cNvSpPr/>
          <p:nvPr/>
        </p:nvSpPr>
        <p:spPr>
          <a:xfrm>
            <a:off x="1371600" y="3694176"/>
            <a:ext cx="68580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E44AD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8E44AD"/>
                </a:solidFill>
                <a:latin typeface="Georgia"/>
                <a:ea typeface="Georgia"/>
                <a:cs typeface="Georgia"/>
                <a:sym typeface="Georgia"/>
              </a:rPr>
              <a:t>Süreklilik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4"/>
          <p:cNvSpPr/>
          <p:nvPr/>
        </p:nvSpPr>
        <p:spPr>
          <a:xfrm>
            <a:off x="1371600" y="4151376"/>
            <a:ext cx="68580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Takım kültürü tek seferlik değildir. Her toplantı, her proje yeni bir fırsattır.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4"/>
          <p:cNvSpPr/>
          <p:nvPr/>
        </p:nvSpPr>
        <p:spPr>
          <a:xfrm>
            <a:off x="457200" y="4617720"/>
            <a:ext cx="8229600" cy="384048"/>
          </a:xfrm>
          <a:prstGeom prst="rect">
            <a:avLst/>
          </a:prstGeom>
          <a:solidFill>
            <a:srgbClr val="229954"/>
          </a:solidFill>
          <a:ln cap="flat" cmpd="sng" w="12700">
            <a:solidFill>
              <a:srgbClr val="2299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4"/>
          <p:cNvSpPr/>
          <p:nvPr/>
        </p:nvSpPr>
        <p:spPr>
          <a:xfrm>
            <a:off x="548640" y="4636008"/>
            <a:ext cx="8046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Georgia"/>
              <a:buNone/>
            </a:pPr>
            <a:r>
              <a:rPr b="0" i="1" lang="en-US" sz="125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"İyi bir ekip arkadaşı olmak öğrenilebilir"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14" title="ExecuteBut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3775" y="0"/>
            <a:ext cx="1250225" cy="7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095fe9abc_0_0"/>
          <p:cNvSpPr txBox="1"/>
          <p:nvPr>
            <p:ph idx="1" type="subTitle"/>
          </p:nvPr>
        </p:nvSpPr>
        <p:spPr>
          <a:xfrm>
            <a:off x="1532200" y="125125"/>
            <a:ext cx="3226800" cy="11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-US" sz="1425">
                <a:solidFill>
                  <a:srgbClr val="0C4A8F"/>
                </a:solidFill>
                <a:latin typeface="Space Grotesk"/>
                <a:ea typeface="Space Grotesk"/>
                <a:cs typeface="Space Grotesk"/>
                <a:sym typeface="Space Grotesk"/>
              </a:rPr>
              <a:t>Bu sunumda, ekip olarak karşılaşılan iletişim zorluklarının üstesinden gelmenize yardımcı olacak pratik stratejiler ve teknikler öğreneceksiniz.</a:t>
            </a:r>
            <a:endParaRPr b="1" sz="1425">
              <a:solidFill>
                <a:srgbClr val="0C4A8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5" name="Google Shape;65;g3d095fe9abc_0_0"/>
          <p:cNvSpPr txBox="1"/>
          <p:nvPr>
            <p:ph type="title"/>
          </p:nvPr>
        </p:nvSpPr>
        <p:spPr>
          <a:xfrm>
            <a:off x="252600" y="4124825"/>
            <a:ext cx="86388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</a:pPr>
            <a:r>
              <a:rPr lang="en-US">
                <a:solidFill>
                  <a:schemeClr val="dk2"/>
                </a:solidFill>
              </a:rPr>
              <a:t>WELCOME ABOARD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6" name="Google Shape;66;g3d095fe9abc_0_0" title="ExecuteBut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1825" y="-3775"/>
            <a:ext cx="1122175" cy="75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3d095fe9abc_0_0" title="Logo YU-LEARNT Strok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775"/>
            <a:ext cx="777675" cy="6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d095fe9abc_0_1387"/>
          <p:cNvSpPr/>
          <p:nvPr/>
        </p:nvSpPr>
        <p:spPr>
          <a:xfrm>
            <a:off x="274320" y="228600"/>
            <a:ext cx="1645800" cy="502800"/>
          </a:xfrm>
          <a:prstGeom prst="rect">
            <a:avLst/>
          </a:prstGeom>
          <a:solidFill>
            <a:srgbClr val="4CAF83"/>
          </a:solidFill>
          <a:ln cap="flat" cmpd="sng" w="12700">
            <a:solidFill>
              <a:srgbClr val="4CAF8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3d095fe9abc_0_1387"/>
          <p:cNvSpPr/>
          <p:nvPr/>
        </p:nvSpPr>
        <p:spPr>
          <a:xfrm>
            <a:off x="274320" y="252805"/>
            <a:ext cx="164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🎮 OYUN ZAMANI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3d095fe9abc_0_1387"/>
          <p:cNvSpPr/>
          <p:nvPr/>
        </p:nvSpPr>
        <p:spPr>
          <a:xfrm>
            <a:off x="274320" y="2286000"/>
            <a:ext cx="45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3d095fe9abc_0_1387"/>
          <p:cNvSpPr/>
          <p:nvPr/>
        </p:nvSpPr>
        <p:spPr>
          <a:xfrm>
            <a:off x="274320" y="2971800"/>
            <a:ext cx="457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3d095fe9abc_0_1387"/>
          <p:cNvSpPr/>
          <p:nvPr/>
        </p:nvSpPr>
        <p:spPr>
          <a:xfrm>
            <a:off x="274320" y="5120640"/>
            <a:ext cx="8595300" cy="640200"/>
          </a:xfrm>
          <a:prstGeom prst="rect">
            <a:avLst/>
          </a:prstGeom>
          <a:solidFill>
            <a:srgbClr val="2D5A3E"/>
          </a:solidFill>
          <a:ln cap="flat" cmpd="sng" w="12700">
            <a:solidFill>
              <a:srgbClr val="2D5A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3d095fe9abc_0_1387"/>
          <p:cNvSpPr/>
          <p:nvPr/>
        </p:nvSpPr>
        <p:spPr>
          <a:xfrm>
            <a:off x="274320" y="1783080"/>
            <a:ext cx="5997300" cy="28347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7B2D8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3d095fe9abc_0_1387"/>
          <p:cNvSpPr/>
          <p:nvPr/>
        </p:nvSpPr>
        <p:spPr>
          <a:xfrm>
            <a:off x="411480" y="2788920"/>
            <a:ext cx="4160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2000" u="none" cap="none" strike="noStrike">
                <a:solidFill>
                  <a:srgbClr val="0C4A8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1" lang="en-US" sz="2000">
                <a:solidFill>
                  <a:srgbClr val="0C4A8F"/>
                </a:solidFill>
                <a:latin typeface="Calibri"/>
                <a:ea typeface="Calibri"/>
                <a:cs typeface="Calibri"/>
                <a:sym typeface="Calibri"/>
              </a:rPr>
              <a:t>Gizli motivasyon</a:t>
            </a:r>
            <a:r>
              <a:rPr b="1" i="0" lang="en-US" sz="2000" u="none" cap="none" strike="noStrike">
                <a:solidFill>
                  <a:srgbClr val="0C4A8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b="1" i="0" sz="2000" u="none" cap="none" strike="noStrike">
              <a:solidFill>
                <a:srgbClr val="0C4A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g3d095fe9abc_0_1387" title="ExecuteBut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7725" y="0"/>
            <a:ext cx="966275" cy="6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533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d7ae817261_1_0"/>
          <p:cNvSpPr/>
          <p:nvPr/>
        </p:nvSpPr>
        <p:spPr>
          <a:xfrm>
            <a:off x="0" y="0"/>
            <a:ext cx="9144000" cy="2011800"/>
          </a:xfrm>
          <a:prstGeom prst="rect">
            <a:avLst/>
          </a:prstGeom>
          <a:solidFill>
            <a:srgbClr val="E07B54"/>
          </a:solidFill>
          <a:ln cap="flat" cmpd="sng" w="12700">
            <a:solidFill>
              <a:srgbClr val="E07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3d7ae817261_1_0"/>
          <p:cNvSpPr/>
          <p:nvPr/>
        </p:nvSpPr>
        <p:spPr>
          <a:xfrm>
            <a:off x="6858000" y="182880"/>
            <a:ext cx="2560200" cy="2560200"/>
          </a:xfrm>
          <a:prstGeom prst="ellipse">
            <a:avLst/>
          </a:prstGeom>
          <a:solidFill>
            <a:srgbClr val="FFFFFF">
              <a:alpha val="7840"/>
            </a:srgbClr>
          </a:solidFill>
          <a:ln cap="flat" cmpd="sng" w="12700">
            <a:solidFill>
              <a:srgbClr val="FFFFFF">
                <a:alpha val="784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3d7ae817261_1_0"/>
          <p:cNvSpPr/>
          <p:nvPr/>
        </p:nvSpPr>
        <p:spPr>
          <a:xfrm>
            <a:off x="182880" y="3657600"/>
            <a:ext cx="1828800" cy="1828800"/>
          </a:xfrm>
          <a:prstGeom prst="ellipse">
            <a:avLst/>
          </a:prstGeom>
          <a:solidFill>
            <a:srgbClr val="F4A261">
              <a:alpha val="20000"/>
            </a:srgbClr>
          </a:solidFill>
          <a:ln cap="flat" cmpd="sng" w="12700">
            <a:solidFill>
              <a:srgbClr val="F4A26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3d7ae817261_1_0"/>
          <p:cNvSpPr/>
          <p:nvPr/>
        </p:nvSpPr>
        <p:spPr>
          <a:xfrm>
            <a:off x="621515" y="785290"/>
            <a:ext cx="77724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0B4C8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0B4C8"/>
              </a:buClr>
              <a:buSzPts val="1400"/>
              <a:buFont typeface="Calibri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 büyük takım, bir karar ile başlar: "Biz"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3d7ae817261_1_0"/>
          <p:cNvSpPr/>
          <p:nvPr/>
        </p:nvSpPr>
        <p:spPr>
          <a:xfrm>
            <a:off x="457200" y="4251960"/>
            <a:ext cx="1280100" cy="548700"/>
          </a:xfrm>
          <a:prstGeom prst="rect">
            <a:avLst/>
          </a:prstGeom>
          <a:solidFill>
            <a:srgbClr val="E07B54"/>
          </a:solidFill>
          <a:ln cap="flat" cmpd="sng" w="12700">
            <a:solidFill>
              <a:srgbClr val="E07B54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3d7ae817261_1_0"/>
          <p:cNvSpPr/>
          <p:nvPr/>
        </p:nvSpPr>
        <p:spPr>
          <a:xfrm>
            <a:off x="457200" y="4251960"/>
            <a:ext cx="1280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Güven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3d7ae817261_1_0"/>
          <p:cNvSpPr/>
          <p:nvPr/>
        </p:nvSpPr>
        <p:spPr>
          <a:xfrm>
            <a:off x="1874520" y="4251960"/>
            <a:ext cx="1280100" cy="548700"/>
          </a:xfrm>
          <a:prstGeom prst="rect">
            <a:avLst/>
          </a:prstGeom>
          <a:solidFill>
            <a:srgbClr val="2B7A78"/>
          </a:solidFill>
          <a:ln cap="flat" cmpd="sng" w="12700">
            <a:solidFill>
              <a:srgbClr val="2B7A7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3d7ae817261_1_0"/>
          <p:cNvSpPr/>
          <p:nvPr/>
        </p:nvSpPr>
        <p:spPr>
          <a:xfrm>
            <a:off x="1874520" y="4251960"/>
            <a:ext cx="1280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İletişim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3d7ae817261_1_0"/>
          <p:cNvSpPr/>
          <p:nvPr/>
        </p:nvSpPr>
        <p:spPr>
          <a:xfrm>
            <a:off x="3291840" y="4251960"/>
            <a:ext cx="1280100" cy="548700"/>
          </a:xfrm>
          <a:prstGeom prst="rect">
            <a:avLst/>
          </a:prstGeom>
          <a:solidFill>
            <a:srgbClr val="7B4F9E"/>
          </a:solidFill>
          <a:ln cap="flat" cmpd="sng" w="12700">
            <a:solidFill>
              <a:srgbClr val="7B4F9E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3d7ae817261_1_0"/>
          <p:cNvSpPr/>
          <p:nvPr/>
        </p:nvSpPr>
        <p:spPr>
          <a:xfrm>
            <a:off x="3291840" y="4251960"/>
            <a:ext cx="1280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Hedef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g3d7ae817261_1_0"/>
          <p:cNvSpPr/>
          <p:nvPr/>
        </p:nvSpPr>
        <p:spPr>
          <a:xfrm>
            <a:off x="4709160" y="4251960"/>
            <a:ext cx="1280100" cy="548700"/>
          </a:xfrm>
          <a:prstGeom prst="rect">
            <a:avLst/>
          </a:prstGeom>
          <a:solidFill>
            <a:srgbClr val="F4A261"/>
          </a:solidFill>
          <a:ln cap="flat" cmpd="sng" w="12700">
            <a:solidFill>
              <a:srgbClr val="F4A261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3d7ae817261_1_0"/>
          <p:cNvSpPr/>
          <p:nvPr/>
        </p:nvSpPr>
        <p:spPr>
          <a:xfrm>
            <a:off x="4709160" y="4251960"/>
            <a:ext cx="1280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Sorumluluk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g3d7ae817261_1_0"/>
          <p:cNvSpPr/>
          <p:nvPr/>
        </p:nvSpPr>
        <p:spPr>
          <a:xfrm>
            <a:off x="6126480" y="4251960"/>
            <a:ext cx="1280100" cy="548700"/>
          </a:xfrm>
          <a:prstGeom prst="rect">
            <a:avLst/>
          </a:prstGeom>
          <a:solidFill>
            <a:srgbClr val="C0392B"/>
          </a:solidFill>
          <a:ln cap="flat" cmpd="sng" w="1270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3d7ae817261_1_0"/>
          <p:cNvSpPr/>
          <p:nvPr/>
        </p:nvSpPr>
        <p:spPr>
          <a:xfrm>
            <a:off x="6126480" y="4251960"/>
            <a:ext cx="1280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Çatışma→Uzlaşma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3d7ae817261_1_0"/>
          <p:cNvSpPr/>
          <p:nvPr/>
        </p:nvSpPr>
        <p:spPr>
          <a:xfrm>
            <a:off x="7543800" y="4251960"/>
            <a:ext cx="1280100" cy="548700"/>
          </a:xfrm>
          <a:prstGeom prst="rect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3d7ae817261_1_0"/>
          <p:cNvSpPr/>
          <p:nvPr/>
        </p:nvSpPr>
        <p:spPr>
          <a:xfrm>
            <a:off x="7543800" y="4251960"/>
            <a:ext cx="1280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Süreklilik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g3d7ae817261_1_0" title="ExecuteBut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7725" y="0"/>
            <a:ext cx="966275" cy="6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g3d4b82a9e6a_1_3" title="325493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400" y="220950"/>
            <a:ext cx="1813450" cy="18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3d4b82a9e6a_1_3"/>
          <p:cNvSpPr/>
          <p:nvPr/>
        </p:nvSpPr>
        <p:spPr>
          <a:xfrm>
            <a:off x="2409750" y="607200"/>
            <a:ext cx="4324500" cy="39291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3d4b82a9e6a_1_3"/>
          <p:cNvSpPr txBox="1"/>
          <p:nvPr/>
        </p:nvSpPr>
        <p:spPr>
          <a:xfrm>
            <a:off x="2486525" y="2141775"/>
            <a:ext cx="43245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1A3C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 TEST UYGULAMASI VE ATÖLYE DEĞERLENDİRME</a:t>
            </a:r>
            <a:endParaRPr b="1" sz="2300">
              <a:solidFill>
                <a:srgbClr val="1A3C5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6" name="Google Shape;456;g3d4b82a9e6a_1_3" title="ExecuteButt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7725" y="0"/>
            <a:ext cx="966275" cy="6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g3d4b82a9e6a_1_3" title="SON_TEST-1024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250" y="2508337"/>
            <a:ext cx="1930550" cy="25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3d4b82a9e6a_1_3" title="ATÖLYE_DEĞERLENDİRME-102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3050" y="2233875"/>
            <a:ext cx="2104950" cy="2789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d7ae817261_1_22"/>
          <p:cNvSpPr txBox="1"/>
          <p:nvPr>
            <p:ph idx="1" type="body"/>
          </p:nvPr>
        </p:nvSpPr>
        <p:spPr>
          <a:xfrm>
            <a:off x="2356700" y="2422150"/>
            <a:ext cx="37674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1">
              <a:solidFill>
                <a:srgbClr val="0C4A8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en-US">
                <a:solidFill>
                  <a:srgbClr val="0C4A8F"/>
                </a:solidFill>
                <a:latin typeface="Trebuchet MS"/>
                <a:ea typeface="Trebuchet MS"/>
                <a:cs typeface="Trebuchet MS"/>
                <a:sym typeface="Trebuchet MS"/>
              </a:rPr>
              <a:t>BİRLİKTE DAHA GÜÇLÜYÜZ!</a:t>
            </a:r>
            <a:endParaRPr b="1">
              <a:solidFill>
                <a:srgbClr val="0C4A8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1">
              <a:solidFill>
                <a:srgbClr val="0C4A8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1">
              <a:solidFill>
                <a:srgbClr val="0C4A8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en-US" sz="2000">
                <a:solidFill>
                  <a:srgbClr val="0C4A8F"/>
                </a:solidFill>
                <a:latin typeface="Caveat"/>
                <a:ea typeface="Caveat"/>
                <a:cs typeface="Caveat"/>
                <a:sym typeface="Caveat"/>
              </a:rPr>
              <a:t>KATILIMINIZ İÇİN TEŞEKKÜRLER!</a:t>
            </a:r>
            <a:endParaRPr b="1" sz="2000">
              <a:solidFill>
                <a:srgbClr val="0C4A8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64" name="Google Shape;464;g3d7ae817261_1_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-US"/>
              <a:t>  </a:t>
            </a:r>
            <a:endParaRPr/>
          </a:p>
        </p:txBody>
      </p:sp>
      <p:pic>
        <p:nvPicPr>
          <p:cNvPr id="465" name="Google Shape;465;g3d7ae817261_1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775" y="0"/>
            <a:ext cx="7266451" cy="2422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66" name="Google Shape;466;g3d7ae817261_1_22" title="Logo YU-LEARNT Strok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500" y="4511500"/>
            <a:ext cx="529974" cy="412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g3d7ae817261_1_22"/>
          <p:cNvCxnSpPr/>
          <p:nvPr/>
        </p:nvCxnSpPr>
        <p:spPr>
          <a:xfrm>
            <a:off x="4956925" y="4454213"/>
            <a:ext cx="0" cy="503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8" name="Google Shape;468;g3d7ae817261_1_22" title="Ekran Resmi 2026-03-13 13,31,01-Picsart-BackgroundRemover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6591" y="4427788"/>
            <a:ext cx="205308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3d7ae817261_1_22" title="ExecuteButton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6550" y="0"/>
            <a:ext cx="617450" cy="3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3d7ae817261_1_22"/>
          <p:cNvSpPr txBox="1"/>
          <p:nvPr/>
        </p:nvSpPr>
        <p:spPr>
          <a:xfrm>
            <a:off x="2607200" y="3777900"/>
            <a:ext cx="32664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22222"/>
                </a:solidFill>
                <a:highlight>
                  <a:srgbClr val="FFFFFF"/>
                </a:highlight>
              </a:rPr>
              <a:t>"Now YU-LEARNT Something New!"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3d4b82a9e6a_1_11" title="325493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750" y="36825"/>
            <a:ext cx="2104950" cy="21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3d4b82a9e6a_1_11"/>
          <p:cNvSpPr/>
          <p:nvPr/>
        </p:nvSpPr>
        <p:spPr>
          <a:xfrm>
            <a:off x="2409750" y="607200"/>
            <a:ext cx="4324500" cy="3929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3d4b82a9e6a_1_11"/>
          <p:cNvSpPr txBox="1"/>
          <p:nvPr/>
        </p:nvSpPr>
        <p:spPr>
          <a:xfrm>
            <a:off x="2780950" y="2286450"/>
            <a:ext cx="39993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Times New Roman"/>
                <a:ea typeface="Times New Roman"/>
                <a:cs typeface="Times New Roman"/>
                <a:sym typeface="Times New Roman"/>
              </a:rPr>
              <a:t>ÖN </a:t>
            </a:r>
            <a:r>
              <a:rPr b="1" lang="en-US" sz="2300">
                <a:latin typeface="Times New Roman"/>
                <a:ea typeface="Times New Roman"/>
                <a:cs typeface="Times New Roman"/>
                <a:sym typeface="Times New Roman"/>
              </a:rPr>
              <a:t>TEST UYGULAMASI</a:t>
            </a:r>
            <a:endParaRPr b="1"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g3d4b82a9e6a_1_11" title="ExecuteButt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7725" y="0"/>
            <a:ext cx="966275" cy="6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3d4b82a9e6a_1_11" title="ÖN_TEST-102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4250" y="2194375"/>
            <a:ext cx="2104950" cy="2742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095fe9abc_0_7"/>
          <p:cNvSpPr/>
          <p:nvPr/>
        </p:nvSpPr>
        <p:spPr>
          <a:xfrm>
            <a:off x="3608025" y="-10725"/>
            <a:ext cx="588300" cy="3633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83" name="Google Shape;83;g3d095fe9abc_0_7"/>
          <p:cNvSpPr txBox="1"/>
          <p:nvPr>
            <p:ph type="title"/>
          </p:nvPr>
        </p:nvSpPr>
        <p:spPr>
          <a:xfrm>
            <a:off x="252600" y="2841100"/>
            <a:ext cx="42882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9"/>
              <a:t>HI, I’M</a:t>
            </a:r>
            <a:endParaRPr sz="4009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9"/>
              <a:t>YOUR HOST!</a:t>
            </a:r>
            <a:endParaRPr sz="4009"/>
          </a:p>
        </p:txBody>
      </p:sp>
      <p:sp>
        <p:nvSpPr>
          <p:cNvPr id="84" name="Google Shape;84;g3d095fe9abc_0_7"/>
          <p:cNvSpPr txBox="1"/>
          <p:nvPr>
            <p:ph idx="2" type="body"/>
          </p:nvPr>
        </p:nvSpPr>
        <p:spPr>
          <a:xfrm>
            <a:off x="252600" y="3797350"/>
            <a:ext cx="3261900" cy="127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300">
                <a:solidFill>
                  <a:schemeClr val="dk2"/>
                </a:solidFill>
              </a:rPr>
              <a:t>DR. ÖĞR. ÜYESİ NAZLI ÇETİN GÜNDOĞDU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300">
                <a:solidFill>
                  <a:schemeClr val="dk2"/>
                </a:solidFill>
              </a:rPr>
              <a:t>Halkla İlişkiler ve Tanıtım Bölümü /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300">
                <a:solidFill>
                  <a:schemeClr val="dk2"/>
                </a:solidFill>
              </a:rPr>
              <a:t>İletişim Fakültesi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300">
                <a:solidFill>
                  <a:schemeClr val="dk2"/>
                </a:solidFill>
              </a:rPr>
              <a:t>YU-Learnt/Execute Birim Sorumlusu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85" name="Google Shape;85;g3d095fe9abc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9000" y="960700"/>
            <a:ext cx="4298401" cy="268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3d095fe9abc_0_7" title="Logo YU-LEARNT Strok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775"/>
            <a:ext cx="828874" cy="6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3d095fe9abc_0_7" title="ExecuteButt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825" y="-3775"/>
            <a:ext cx="1122175" cy="7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7B54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/>
          <p:nvPr/>
        </p:nvSpPr>
        <p:spPr>
          <a:xfrm>
            <a:off x="0" y="4123850"/>
            <a:ext cx="9144000" cy="1028700"/>
          </a:xfrm>
          <a:prstGeom prst="rect">
            <a:avLst/>
          </a:prstGeom>
          <a:solidFill>
            <a:srgbClr val="000000">
              <a:alpha val="30196"/>
            </a:srgbClr>
          </a:solidFill>
          <a:ln cap="flat" cmpd="sng" w="12700">
            <a:solidFill>
              <a:srgbClr val="000000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457225" y="793575"/>
            <a:ext cx="1280100" cy="1280100"/>
          </a:xfrm>
          <a:prstGeom prst="rect">
            <a:avLst/>
          </a:prstGeom>
          <a:solidFill>
            <a:srgbClr val="FFFFFF">
              <a:alpha val="14900"/>
            </a:srgbClr>
          </a:solidFill>
          <a:ln cap="flat" cmpd="sng" w="12700">
            <a:solidFill>
              <a:srgbClr val="FFFFFF">
                <a:alpha val="149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457225" y="699900"/>
            <a:ext cx="12801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endParaRPr b="1" i="0" sz="72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2011680" y="548640"/>
            <a:ext cx="667512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Georgia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Ekip Nedir?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2011680" y="1691640"/>
            <a:ext cx="66751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Grup ile Takım Arasındaki Fark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2011680" y="2331720"/>
            <a:ext cx="4114800" cy="45720"/>
          </a:xfrm>
          <a:prstGeom prst="rect">
            <a:avLst/>
          </a:prstGeom>
          <a:solidFill>
            <a:srgbClr val="FFFFFF">
              <a:alpha val="50196"/>
            </a:srgbClr>
          </a:solidFill>
          <a:ln cap="flat" cmpd="sng" w="12700">
            <a:solidFill>
              <a:srgbClr val="FFFFFF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3" title="Ekran Resmi 2026-03-13 13,34,24-Picsart-BackgroundRemover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525" y="4356175"/>
            <a:ext cx="2155399" cy="7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 title="Logo YU-LEARNT Strok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499" y="4542399"/>
            <a:ext cx="544999" cy="4239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3"/>
          <p:cNvCxnSpPr/>
          <p:nvPr/>
        </p:nvCxnSpPr>
        <p:spPr>
          <a:xfrm>
            <a:off x="4956925" y="4454213"/>
            <a:ext cx="0" cy="503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2F7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0" y="0"/>
            <a:ext cx="9144000" cy="777300"/>
          </a:xfrm>
          <a:prstGeom prst="rect">
            <a:avLst/>
          </a:prstGeom>
          <a:solidFill>
            <a:srgbClr val="1A3C5E"/>
          </a:solidFill>
          <a:ln cap="flat" cmpd="sng" w="12700">
            <a:solidFill>
              <a:srgbClr val="1A3C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GRUP mu? TAKIM mı?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365760" y="914400"/>
            <a:ext cx="4114800" cy="384048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365760" y="914400"/>
            <a:ext cx="4114800" cy="502920"/>
          </a:xfrm>
          <a:prstGeom prst="rect">
            <a:avLst/>
          </a:prstGeom>
          <a:solidFill>
            <a:srgbClr val="D35400"/>
          </a:solidFill>
          <a:ln cap="flat" cmpd="sng" w="12700">
            <a:solidFill>
              <a:srgbClr val="D35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365760" y="914400"/>
            <a:ext cx="41148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GRUP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640080" y="1600200"/>
            <a:ext cx="164592" cy="164592"/>
          </a:xfrm>
          <a:prstGeom prst="ellipse">
            <a:avLst/>
          </a:prstGeom>
          <a:solidFill>
            <a:srgbClr val="D35400"/>
          </a:solidFill>
          <a:ln cap="flat" cmpd="sng" w="12700">
            <a:solidFill>
              <a:srgbClr val="D35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"/>
          <p:cNvSpPr/>
          <p:nvPr/>
        </p:nvSpPr>
        <p:spPr>
          <a:xfrm>
            <a:off x="914400" y="1572768"/>
            <a:ext cx="3291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Bireysel hedefler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640080" y="2194560"/>
            <a:ext cx="164592" cy="164592"/>
          </a:xfrm>
          <a:prstGeom prst="ellipse">
            <a:avLst/>
          </a:prstGeom>
          <a:solidFill>
            <a:srgbClr val="D35400"/>
          </a:solidFill>
          <a:ln cap="flat" cmpd="sng" w="12700">
            <a:solidFill>
              <a:srgbClr val="D35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914400" y="2167128"/>
            <a:ext cx="3291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Bağımsız çalışma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640080" y="2788920"/>
            <a:ext cx="164592" cy="164592"/>
          </a:xfrm>
          <a:prstGeom prst="ellipse">
            <a:avLst/>
          </a:prstGeom>
          <a:solidFill>
            <a:srgbClr val="D35400"/>
          </a:solidFill>
          <a:ln cap="flat" cmpd="sng" w="12700">
            <a:solidFill>
              <a:srgbClr val="D35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914400" y="2761488"/>
            <a:ext cx="3291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Yüzeysel etkileşim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640080" y="3383280"/>
            <a:ext cx="164592" cy="164592"/>
          </a:xfrm>
          <a:prstGeom prst="ellipse">
            <a:avLst/>
          </a:prstGeom>
          <a:solidFill>
            <a:srgbClr val="D35400"/>
          </a:solidFill>
          <a:ln cap="flat" cmpd="sng" w="12700">
            <a:solidFill>
              <a:srgbClr val="D35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914400" y="3355848"/>
            <a:ext cx="3291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"Ben" odaklı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640080" y="3977640"/>
            <a:ext cx="164592" cy="164592"/>
          </a:xfrm>
          <a:prstGeom prst="ellipse">
            <a:avLst/>
          </a:prstGeom>
          <a:solidFill>
            <a:srgbClr val="D35400"/>
          </a:solidFill>
          <a:ln cap="flat" cmpd="sng" w="12700">
            <a:solidFill>
              <a:srgbClr val="D35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914400" y="3950208"/>
            <a:ext cx="3291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Sorumluluk bireysel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4709160" y="914400"/>
            <a:ext cx="4114800" cy="384048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4709160" y="914400"/>
            <a:ext cx="4114800" cy="502920"/>
          </a:xfrm>
          <a:prstGeom prst="rect">
            <a:avLst/>
          </a:prstGeom>
          <a:solidFill>
            <a:srgbClr val="2B7A78"/>
          </a:solidFill>
          <a:ln cap="flat" cmpd="sng" w="12700">
            <a:solidFill>
              <a:srgbClr val="2B7A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4709160" y="914400"/>
            <a:ext cx="41148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TAKIM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983480" y="1600200"/>
            <a:ext cx="164592" cy="164592"/>
          </a:xfrm>
          <a:prstGeom prst="ellipse">
            <a:avLst/>
          </a:prstGeom>
          <a:solidFill>
            <a:srgbClr val="2B7A78"/>
          </a:solidFill>
          <a:ln cap="flat" cmpd="sng" w="12700">
            <a:solidFill>
              <a:srgbClr val="2B7A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5257800" y="1572768"/>
            <a:ext cx="3291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Ortak hedef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983480" y="2194560"/>
            <a:ext cx="164592" cy="164592"/>
          </a:xfrm>
          <a:prstGeom prst="ellipse">
            <a:avLst/>
          </a:prstGeom>
          <a:solidFill>
            <a:srgbClr val="2B7A78"/>
          </a:solidFill>
          <a:ln cap="flat" cmpd="sng" w="12700">
            <a:solidFill>
              <a:srgbClr val="2B7A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5257800" y="2167128"/>
            <a:ext cx="3291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Karşılıklı bağımlılık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983480" y="2788920"/>
            <a:ext cx="164592" cy="164592"/>
          </a:xfrm>
          <a:prstGeom prst="ellipse">
            <a:avLst/>
          </a:prstGeom>
          <a:solidFill>
            <a:srgbClr val="2B7A78"/>
          </a:solidFill>
          <a:ln cap="flat" cmpd="sng" w="12700">
            <a:solidFill>
              <a:srgbClr val="2B7A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257800" y="2761488"/>
            <a:ext cx="3291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Derin iletişim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983480" y="3383280"/>
            <a:ext cx="164592" cy="164592"/>
          </a:xfrm>
          <a:prstGeom prst="ellipse">
            <a:avLst/>
          </a:prstGeom>
          <a:solidFill>
            <a:srgbClr val="2B7A78"/>
          </a:solidFill>
          <a:ln cap="flat" cmpd="sng" w="12700">
            <a:solidFill>
              <a:srgbClr val="2B7A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5257800" y="3355848"/>
            <a:ext cx="3291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"Biz" odaklı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983480" y="3977640"/>
            <a:ext cx="164592" cy="164592"/>
          </a:xfrm>
          <a:prstGeom prst="ellipse">
            <a:avLst/>
          </a:prstGeom>
          <a:solidFill>
            <a:srgbClr val="2B7A78"/>
          </a:solidFill>
          <a:ln cap="flat" cmpd="sng" w="12700">
            <a:solidFill>
              <a:srgbClr val="2B7A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257800" y="3950208"/>
            <a:ext cx="3291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Paylaşılan sorumluluk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224528" y="2377440"/>
            <a:ext cx="685800" cy="685800"/>
          </a:xfrm>
          <a:prstGeom prst="ellipse">
            <a:avLst/>
          </a:prstGeom>
          <a:solidFill>
            <a:srgbClr val="1A3C5E"/>
          </a:solidFill>
          <a:ln cap="flat" cmpd="sng" w="12700">
            <a:solidFill>
              <a:srgbClr val="1A3C5E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4224528" y="237744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VS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365760" y="4663440"/>
            <a:ext cx="8412480" cy="365760"/>
          </a:xfrm>
          <a:prstGeom prst="rect">
            <a:avLst/>
          </a:prstGeom>
          <a:solidFill>
            <a:srgbClr val="1A3C5E">
              <a:alpha val="10196"/>
            </a:srgbClr>
          </a:solidFill>
          <a:ln cap="flat" cmpd="sng" w="12700">
            <a:solidFill>
              <a:srgbClr val="1A3C5E">
                <a:alpha val="1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457200" y="4681728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C5E"/>
              </a:buClr>
              <a:buSzPts val="1300"/>
              <a:buFont typeface="Georgia"/>
              <a:buNone/>
            </a:pPr>
            <a:r>
              <a:rPr b="1" i="1" lang="en-US" sz="1300" u="none" cap="none" strike="noStrike">
                <a:solidFill>
                  <a:srgbClr val="1A3C5E"/>
                </a:solidFill>
                <a:latin typeface="Georgia"/>
                <a:ea typeface="Georgia"/>
                <a:cs typeface="Georgia"/>
                <a:sym typeface="Georgia"/>
              </a:rPr>
              <a:t>"Yan yana olmak" ≠ "Birlikte çalışmak"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4" title="ExecuteBut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550" y="0"/>
            <a:ext cx="1266450" cy="7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7A78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0" y="4114800"/>
            <a:ext cx="9144000" cy="1028700"/>
          </a:xfrm>
          <a:prstGeom prst="rect">
            <a:avLst/>
          </a:prstGeom>
          <a:solidFill>
            <a:srgbClr val="000000">
              <a:alpha val="30196"/>
            </a:srgbClr>
          </a:solidFill>
          <a:ln cap="flat" cmpd="sng" w="12700">
            <a:solidFill>
              <a:srgbClr val="000000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solidFill>
            <a:srgbClr val="FFFFFF">
              <a:alpha val="14901"/>
            </a:srgbClr>
          </a:solidFill>
          <a:ln cap="flat" cmpd="sng" w="12700">
            <a:solidFill>
              <a:srgbClr val="FFFFFF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2011680" y="548640"/>
            <a:ext cx="667512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Georgia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Takımı Takım Yapan Unsurlar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2011680" y="1691640"/>
            <a:ext cx="66751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Etkili bir takımın dört temel taşı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2011680" y="2331720"/>
            <a:ext cx="4114800" cy="45720"/>
          </a:xfrm>
          <a:prstGeom prst="rect">
            <a:avLst/>
          </a:prstGeom>
          <a:solidFill>
            <a:srgbClr val="FFFFFF">
              <a:alpha val="50196"/>
            </a:srgbClr>
          </a:solidFill>
          <a:ln cap="flat" cmpd="sng" w="12700">
            <a:solidFill>
              <a:srgbClr val="FFFFFF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5" title="Ekran Resmi 2026-03-13 13,34,24-Picsart-BackgroundRemover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525" y="4356175"/>
            <a:ext cx="2155399" cy="7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title="Logo YU-LEARNT Strok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499" y="4542399"/>
            <a:ext cx="544999" cy="4239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5"/>
          <p:cNvCxnSpPr/>
          <p:nvPr/>
        </p:nvCxnSpPr>
        <p:spPr>
          <a:xfrm>
            <a:off x="4956925" y="4454213"/>
            <a:ext cx="0" cy="503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2F7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2B7A78"/>
          </a:solidFill>
          <a:ln cap="flat" cmpd="sng" w="12700">
            <a:solidFill>
              <a:srgbClr val="2B7A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ETKİLİ TAKIMIN 4 TEMEL TAŞI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65760" y="960120"/>
            <a:ext cx="4023360" cy="169164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365760" y="960120"/>
            <a:ext cx="73152" cy="1691640"/>
          </a:xfrm>
          <a:prstGeom prst="rect">
            <a:avLst/>
          </a:prstGeom>
          <a:solidFill>
            <a:srgbClr val="E07B54"/>
          </a:solidFill>
          <a:ln cap="flat" cmpd="sng" w="12700">
            <a:solidFill>
              <a:srgbClr val="E07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548640" y="1188720"/>
            <a:ext cx="59436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07B54"/>
              </a:buClr>
              <a:buSzPts val="2200"/>
              <a:buFont typeface="Georgia"/>
              <a:buNone/>
            </a:pPr>
            <a:r>
              <a:rPr b="1" i="0" lang="en-US" sz="2200" u="none" cap="none" strike="noStrike">
                <a:solidFill>
                  <a:srgbClr val="E07B54"/>
                </a:solidFill>
                <a:latin typeface="Georgia"/>
                <a:ea typeface="Georgia"/>
                <a:cs typeface="Georgia"/>
                <a:sym typeface="Georgia"/>
              </a:rPr>
              <a:t>G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1188720" y="1124712"/>
            <a:ext cx="30175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7B54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E07B54"/>
                </a:solidFill>
                <a:latin typeface="Georgia"/>
                <a:ea typeface="Georgia"/>
                <a:cs typeface="Georgia"/>
                <a:sym typeface="Georgia"/>
              </a:rPr>
              <a:t>GÜVEN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1188720" y="1673352"/>
            <a:ext cx="301752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250"/>
              <a:buFont typeface="Calibri"/>
              <a:buNone/>
            </a:pPr>
            <a:r>
              <a:rPr b="0" i="0" lang="en-US" sz="125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Ekibin temeli. Güven olmadan açık iletişim olmaz.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4709160" y="960120"/>
            <a:ext cx="4023360" cy="169164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4709160" y="960120"/>
            <a:ext cx="73152" cy="1691640"/>
          </a:xfrm>
          <a:prstGeom prst="rect">
            <a:avLst/>
          </a:prstGeom>
          <a:solidFill>
            <a:srgbClr val="2B7A78"/>
          </a:solidFill>
          <a:ln cap="flat" cmpd="sng" w="12700">
            <a:solidFill>
              <a:srgbClr val="2B7A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4892040" y="1188720"/>
            <a:ext cx="59436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B7A78"/>
              </a:buClr>
              <a:buSzPts val="2200"/>
              <a:buFont typeface="Georgia"/>
              <a:buNone/>
            </a:pPr>
            <a:r>
              <a:rPr b="1" i="0" lang="en-US" sz="2200" u="none" cap="none" strike="noStrike">
                <a:solidFill>
                  <a:srgbClr val="2B7A78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5532120" y="1124712"/>
            <a:ext cx="30175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B7A78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2B7A78"/>
                </a:solidFill>
                <a:latin typeface="Georgia"/>
                <a:ea typeface="Georgia"/>
                <a:cs typeface="Georgia"/>
                <a:sym typeface="Georgia"/>
              </a:rPr>
              <a:t>AÇIK İLETİŞİM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5532120" y="1673352"/>
            <a:ext cx="301752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250"/>
              <a:buFont typeface="Calibri"/>
              <a:buNone/>
            </a:pPr>
            <a:r>
              <a:rPr b="0" i="0" lang="en-US" sz="125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Söylenmesi gerekenler söylenir. Geribildirim normaldir.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365760" y="2926080"/>
            <a:ext cx="4023360" cy="169164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365760" y="2926080"/>
            <a:ext cx="73152" cy="1691640"/>
          </a:xfrm>
          <a:prstGeom prst="rect">
            <a:avLst/>
          </a:prstGeom>
          <a:solidFill>
            <a:srgbClr val="7B4F9E"/>
          </a:solidFill>
          <a:ln cap="flat" cmpd="sng" w="12700">
            <a:solidFill>
              <a:srgbClr val="7B4F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548640" y="3154680"/>
            <a:ext cx="59436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B4F9E"/>
              </a:buClr>
              <a:buSzPts val="2200"/>
              <a:buFont typeface="Georgia"/>
              <a:buNone/>
            </a:pPr>
            <a:r>
              <a:rPr b="1" i="0" lang="en-US" sz="2200" u="none" cap="none" strike="noStrike">
                <a:solidFill>
                  <a:srgbClr val="7B4F9E"/>
                </a:solidFill>
                <a:latin typeface="Georgia"/>
                <a:ea typeface="Georgia"/>
                <a:cs typeface="Georgia"/>
                <a:sym typeface="Georgia"/>
              </a:rPr>
              <a:t>H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1188720" y="3090672"/>
            <a:ext cx="30175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B4F9E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7B4F9E"/>
                </a:solidFill>
                <a:latin typeface="Georgia"/>
                <a:ea typeface="Georgia"/>
                <a:cs typeface="Georgia"/>
                <a:sym typeface="Georgia"/>
              </a:rPr>
              <a:t>ORTAK HEDEF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1188720" y="3639312"/>
            <a:ext cx="301752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250"/>
              <a:buFont typeface="Calibri"/>
              <a:buNone/>
            </a:pPr>
            <a:r>
              <a:rPr b="0" i="0" lang="en-US" sz="125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Herkes aynı yöne bakar. Bireysel hedef değil, takım hedefi.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4709160" y="2926080"/>
            <a:ext cx="4023360" cy="169164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0E6E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4709160" y="2926080"/>
            <a:ext cx="73152" cy="1691640"/>
          </a:xfrm>
          <a:prstGeom prst="rect">
            <a:avLst/>
          </a:prstGeom>
          <a:solidFill>
            <a:srgbClr val="C0392B"/>
          </a:solidFill>
          <a:ln cap="flat" cmpd="sng" w="1270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4892040" y="3154680"/>
            <a:ext cx="59436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2200"/>
              <a:buFont typeface="Georgia"/>
              <a:buNone/>
            </a:pPr>
            <a:r>
              <a:rPr b="1" i="0" lang="en-US" sz="2200" u="none" cap="none" strike="noStrike">
                <a:solidFill>
                  <a:srgbClr val="C0392B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5532120" y="3090672"/>
            <a:ext cx="30175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C0392B"/>
                </a:solidFill>
                <a:latin typeface="Georgia"/>
                <a:ea typeface="Georgia"/>
                <a:cs typeface="Georgia"/>
                <a:sym typeface="Georgia"/>
              </a:rPr>
              <a:t>KARŞILIKLI SORUMLULUK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5532120" y="3639312"/>
            <a:ext cx="301752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533"/>
              </a:buClr>
              <a:buSzPts val="1250"/>
              <a:buFont typeface="Calibri"/>
              <a:buNone/>
            </a:pPr>
            <a:r>
              <a:rPr b="0" i="0" lang="en-US" sz="1250" u="none" cap="none" strike="noStrike">
                <a:solidFill>
                  <a:srgbClr val="1A2533"/>
                </a:solidFill>
                <a:latin typeface="Calibri"/>
                <a:ea typeface="Calibri"/>
                <a:cs typeface="Calibri"/>
                <a:sym typeface="Calibri"/>
              </a:rPr>
              <a:t>Herkes üstlendiği rolü yerine getirir.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365760" y="4617720"/>
            <a:ext cx="8412480" cy="420624"/>
          </a:xfrm>
          <a:prstGeom prst="rect">
            <a:avLst/>
          </a:prstGeom>
          <a:solidFill>
            <a:srgbClr val="1A3C5E"/>
          </a:solidFill>
          <a:ln cap="flat" cmpd="sng" w="12700">
            <a:solidFill>
              <a:srgbClr val="1A3C5E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"/>
          <p:cNvSpPr/>
          <p:nvPr/>
        </p:nvSpPr>
        <p:spPr>
          <a:xfrm>
            <a:off x="365760" y="4617720"/>
            <a:ext cx="2103120" cy="420624"/>
          </a:xfrm>
          <a:prstGeom prst="rect">
            <a:avLst/>
          </a:prstGeom>
          <a:solidFill>
            <a:srgbClr val="5BC0DE"/>
          </a:solidFill>
          <a:ln cap="flat" cmpd="sng" w="12700">
            <a:solidFill>
              <a:srgbClr val="5BC0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"/>
          <p:cNvSpPr/>
          <p:nvPr/>
        </p:nvSpPr>
        <p:spPr>
          <a:xfrm>
            <a:off x="365760" y="4617720"/>
            <a:ext cx="210312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Oluşma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2468880" y="4617720"/>
            <a:ext cx="2103120" cy="420624"/>
          </a:xfrm>
          <a:prstGeom prst="rect">
            <a:avLst/>
          </a:prstGeom>
          <a:solidFill>
            <a:srgbClr val="E07B54"/>
          </a:solidFill>
          <a:ln cap="flat" cmpd="sng" w="12700">
            <a:solidFill>
              <a:srgbClr val="E07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2468880" y="4617720"/>
            <a:ext cx="210312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Çatışma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4572000" y="4617720"/>
            <a:ext cx="2103120" cy="420624"/>
          </a:xfrm>
          <a:prstGeom prst="rect">
            <a:avLst/>
          </a:prstGeom>
          <a:solidFill>
            <a:srgbClr val="F4A261"/>
          </a:solidFill>
          <a:ln cap="flat" cmpd="sng" w="12700">
            <a:solidFill>
              <a:srgbClr val="F4A2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4572000" y="4617720"/>
            <a:ext cx="210312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Düzenleme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6675120" y="4617720"/>
            <a:ext cx="2103120" cy="420624"/>
          </a:xfrm>
          <a:prstGeom prst="rect">
            <a:avLst/>
          </a:prstGeom>
          <a:solidFill>
            <a:srgbClr val="2ECC71"/>
          </a:solidFill>
          <a:ln cap="flat" cmpd="sng" w="12700">
            <a:solidFill>
              <a:srgbClr val="2ECC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6675120" y="4617720"/>
            <a:ext cx="210312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 Performans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6" title="ExecuteBut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1125" y="-28975"/>
            <a:ext cx="1152874" cy="8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4F9E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/>
          <p:nvPr/>
        </p:nvSpPr>
        <p:spPr>
          <a:xfrm>
            <a:off x="0" y="4114800"/>
            <a:ext cx="9144000" cy="1028700"/>
          </a:xfrm>
          <a:prstGeom prst="rect">
            <a:avLst/>
          </a:prstGeom>
          <a:solidFill>
            <a:srgbClr val="000000">
              <a:alpha val="30196"/>
            </a:srgbClr>
          </a:solidFill>
          <a:ln cap="flat" cmpd="sng" w="12700">
            <a:solidFill>
              <a:srgbClr val="000000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solidFill>
            <a:srgbClr val="FFFFFF">
              <a:alpha val="14901"/>
            </a:srgbClr>
          </a:solidFill>
          <a:ln cap="flat" cmpd="sng" w="12700">
            <a:solidFill>
              <a:srgbClr val="FFFFFF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457200" y="45720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2011680" y="548640"/>
            <a:ext cx="667512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Georgia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Takım İçi Roller ve Farklılıklar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2011680" y="1691640"/>
            <a:ext cx="66751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Her rol ekibin bir parçasıdır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2011680" y="2331720"/>
            <a:ext cx="4114800" cy="45720"/>
          </a:xfrm>
          <a:prstGeom prst="rect">
            <a:avLst/>
          </a:prstGeom>
          <a:solidFill>
            <a:srgbClr val="FFFFFF">
              <a:alpha val="50196"/>
            </a:srgbClr>
          </a:solidFill>
          <a:ln cap="flat" cmpd="sng" w="12700">
            <a:solidFill>
              <a:srgbClr val="FFFFFF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7" title="Ekran Resmi 2026-03-13 13,34,24-Picsart-BackgroundRemover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525" y="4356175"/>
            <a:ext cx="2155399" cy="7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 title="Logo YU-LEARNT Strok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499" y="4542399"/>
            <a:ext cx="544999" cy="4239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7"/>
          <p:cNvCxnSpPr/>
          <p:nvPr/>
        </p:nvCxnSpPr>
        <p:spPr>
          <a:xfrm>
            <a:off x="4956925" y="4454213"/>
            <a:ext cx="0" cy="503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2026-03-17T12:22:25Z</dcterms:created>
  <dc:creator>PptxGenJS</dc:creator>
</cp:coreProperties>
</file>